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Roboto" panose="02000000000000000000" pitchFamily="2" charset="0"/>
      <p:regular r:id="rId60"/>
      <p:bold r:id="rId61"/>
      <p:italic r:id="rId62"/>
      <p:boldItalic r:id="rId63"/>
    </p:embeddedFont>
    <p:embeddedFont>
      <p:font typeface="Roboto Light" panose="02000000000000000000" pitchFamily="2" charset="0"/>
      <p:regular r:id="rId64"/>
      <p:bold r:id="rId65"/>
      <p:italic r:id="rId66"/>
      <p:boldItalic r:id="rId67"/>
    </p:embeddedFont>
    <p:embeddedFont>
      <p:font typeface="Roboto Medium" panose="02000000000000000000" pitchFamily="2" charset="0"/>
      <p:regular r:id="rId68"/>
      <p:bold r:id="rId69"/>
      <p:italic r:id="rId70"/>
      <p:boldItalic r:id="rId71"/>
    </p:embeddedFont>
    <p:embeddedFont>
      <p:font typeface="Roboto Thin"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12BFA2-6090-42EB-809A-745CF78550CB}">
  <a:tblStyle styleId="{9A12BFA2-6090-42EB-809A-745CF78550C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7"/>
    <p:restoredTop sz="94689"/>
  </p:normalViewPr>
  <p:slideViewPr>
    <p:cSldViewPr snapToGrid="0" snapToObjects="1">
      <p:cViewPr varScale="1">
        <p:scale>
          <a:sx n="127" d="100"/>
          <a:sy n="127" d="100"/>
        </p:scale>
        <p:origin x="200"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Shutterstock_654566557</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Those that have the hardest time in the program are not the ones who came in knowing no programming.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It’s not the ones who haven’t played around with HTML, CSS, or Javascript.</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It’s the ones who walk in thinking they either A) Know more than they do. Or B) Are experts in a completely different field.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There is something that stops people like this from accepting the reality. </a:t>
            </a:r>
            <a:endParaRPr sz="1100" b="0" i="0" u="none" strike="noStrike" cap="none">
              <a:solidFill>
                <a:schemeClr val="dk1"/>
              </a:solidFill>
              <a:latin typeface="Calibri"/>
              <a:ea typeface="Calibri"/>
              <a:cs typeface="Calibri"/>
              <a:sym typeface="Calibri"/>
            </a:endParaRPr>
          </a:p>
        </p:txBody>
      </p:sp>
      <p:sp>
        <p:nvSpPr>
          <p:cNvPr id="311" name="Google Shape;311;p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Shutterstock_667830277</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Having a humble attitude is the first requirement of being successful in this program. </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320" name="Google Shape;320;p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327" name="Google Shape;327;p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1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Don’t be frustrated! Keep an open mind – you’re here to learn.</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sz="1100" b="0" i="0" u="none" strike="noStrike" cap="none">
              <a:solidFill>
                <a:schemeClr val="dk1"/>
              </a:solidFill>
              <a:latin typeface="Calibri"/>
              <a:ea typeface="Calibri"/>
              <a:cs typeface="Calibri"/>
              <a:sym typeface="Calibri"/>
            </a:endParaRPr>
          </a:p>
        </p:txBody>
      </p:sp>
      <p:sp>
        <p:nvSpPr>
          <p:cNvPr id="335" name="Google Shape;335;p1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1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 are a blank slate.</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 have permission to struggle. To fail. To not “get” everything immediately. </a:t>
            </a:r>
            <a:endParaRPr sz="1100" b="0" i="0" u="none" strike="noStrike" cap="none">
              <a:solidFill>
                <a:schemeClr val="dk1"/>
              </a:solidFill>
              <a:latin typeface="Calibri"/>
              <a:ea typeface="Calibri"/>
              <a:cs typeface="Calibri"/>
              <a:sym typeface="Calibri"/>
            </a:endParaRPr>
          </a:p>
        </p:txBody>
      </p:sp>
      <p:sp>
        <p:nvSpPr>
          <p:cNvPr id="341" name="Google Shape;341;p1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353" name="Google Shape;353;p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1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359" name="Google Shape;359;p1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Obstacle 2</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There will be many moments where you will doubt yourself.</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Everyone was where you are at some point in their career. Every single developer. Me too.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 first few weeks will be difficult, but everyone will be on a pretty level playing field a few weeks in.</a:t>
            </a:r>
            <a:endParaRPr sz="1100" b="0" i="0" u="none" strike="noStrike" cap="none">
              <a:solidFill>
                <a:schemeClr val="dk1"/>
              </a:solidFill>
              <a:latin typeface="Calibri"/>
              <a:ea typeface="Calibri"/>
              <a:cs typeface="Calibri"/>
              <a:sym typeface="Calibri"/>
            </a:endParaRPr>
          </a:p>
        </p:txBody>
      </p:sp>
      <p:sp>
        <p:nvSpPr>
          <p:cNvPr id="370" name="Google Shape;370;p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Obstacle 2 – you have a ton of ground to cover! </a:t>
            </a:r>
            <a:endParaRPr sz="1300"/>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379" name="Google Shape;379;p1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dfdc07775_0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dfdc07775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And will take a while to master. Persisting in general is the #1 hardest thing in this course.</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Perhaps tied with having self-confidence (talk about imposter syndrome).</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388" name="Google Shape;388;p1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399" name="Google Shape;399;p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409" name="Google Shape;409;p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438" name="Google Shape;438;p2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Questions?</a:t>
            </a:r>
            <a:endParaRPr sz="1300"/>
          </a:p>
        </p:txBody>
      </p:sp>
      <p:sp>
        <p:nvSpPr>
          <p:cNvPr id="467" name="Google Shape;467;p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This is a Trilogy image of students and does not violate copyright laws. </a:t>
            </a:r>
            <a:endParaRPr sz="1100" b="0" i="0" u="none" strike="noStrike" cap="none">
              <a:solidFill>
                <a:schemeClr val="dk1"/>
              </a:solidFill>
              <a:latin typeface="Calibri"/>
              <a:ea typeface="Calibri"/>
              <a:cs typeface="Calibri"/>
              <a:sym typeface="Calibri"/>
            </a:endParaRPr>
          </a:p>
        </p:txBody>
      </p:sp>
      <p:sp>
        <p:nvSpPr>
          <p:cNvPr id="496" name="Google Shape;496;p2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513" name="Google Shape;513;p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2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Here’s what our days will look like.</a:t>
            </a:r>
            <a:endParaRPr sz="1300"/>
          </a:p>
          <a:p>
            <a:pPr marL="0" marR="0" lvl="0" indent="0" algn="l" rtl="0">
              <a:lnSpc>
                <a:spcPct val="10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Question: How do you learn to code? (NEXT)</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519" name="Google Shape;519;p2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By coding! Unfortunate, right?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We’ll get a ton of in-class practice reading and writing code, so the course quickly becomes “code-centric”. </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Most days will be much less presentation-heavy than today.</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Questions?</a:t>
            </a:r>
            <a:endParaRPr sz="1300"/>
          </a:p>
        </p:txBody>
      </p:sp>
      <p:sp>
        <p:nvSpPr>
          <p:cNvPr id="533" name="Google Shape;533;p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2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549" name="Google Shape;549;p2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555" name="Google Shape;555;p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571" name="Google Shape;571;p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584" name="Google Shape;584;p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3: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597" name="Google Shape;597;p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So what exactly does it mean to be a “full stack developer?”</a:t>
            </a:r>
            <a:endParaRPr sz="1100" b="0" i="0" u="none" strike="noStrike" cap="none">
              <a:solidFill>
                <a:schemeClr val="dk1"/>
              </a:solidFill>
              <a:latin typeface="Calibri"/>
              <a:ea typeface="Calibri"/>
              <a:cs typeface="Calibri"/>
              <a:sym typeface="Calibri"/>
            </a:endParaRPr>
          </a:p>
        </p:txBody>
      </p:sp>
      <p:sp>
        <p:nvSpPr>
          <p:cNvPr id="603" name="Google Shape;603;p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3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p3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lnSpc>
                <a:spcPct val="100000"/>
              </a:lnSpc>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lnSpc>
                <a:spcPct val="100000"/>
              </a:lnSpc>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lnSpc>
                <a:spcPct val="10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611" name="Google Shape;611;p3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That is “Full-Stack Development” – you can and will build the whole thing.</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In this course, you’ll learn everything you need to be able to do this – </a:t>
            </a:r>
            <a:br>
              <a:rPr lang="en" sz="1100" b="0" i="0" u="none" strike="noStrike" cap="none">
                <a:solidFill>
                  <a:schemeClr val="dk1"/>
                </a:solidFill>
                <a:latin typeface="Calibri"/>
                <a:ea typeface="Calibri"/>
                <a:cs typeface="Calibri"/>
                <a:sym typeface="Calibri"/>
              </a:rPr>
            </a:b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you’ll be able to build complex web applications even as a single developer.</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Questions?</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781" name="Google Shape;781;p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39: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788" name="Google Shape;788;p3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shutterstock_520041586</a:t>
            </a:r>
            <a:endParaRPr sz="1100" b="0" i="0" u="none" strike="noStrike" cap="none">
              <a:solidFill>
                <a:schemeClr val="dk1"/>
              </a:solidFill>
              <a:latin typeface="Calibri"/>
              <a:ea typeface="Calibri"/>
              <a:cs typeface="Calibri"/>
              <a:sym typeface="Calibri"/>
            </a:endParaRPr>
          </a:p>
        </p:txBody>
      </p:sp>
      <p:sp>
        <p:nvSpPr>
          <p:cNvPr id="255" name="Google Shape;255;p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NEXT</a:t>
            </a:r>
            <a:endParaRPr sz="1300"/>
          </a:p>
        </p:txBody>
      </p:sp>
      <p:sp>
        <p:nvSpPr>
          <p:cNvPr id="794" name="Google Shape;794;p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4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p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801" name="Google Shape;801;p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4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Your turn!</a:t>
            </a:r>
            <a:endParaRPr sz="1300"/>
          </a:p>
        </p:txBody>
      </p:sp>
      <p:sp>
        <p:nvSpPr>
          <p:cNvPr id="814" name="Google Shape;814;p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4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832" name="Google Shape;832;p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4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p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856" name="Google Shape;856;p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4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4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865" name="Google Shape;865;p4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4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p4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872" name="Google Shape;872;p4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8" name="Google Shape;888;p4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889" name="Google Shape;889;p4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264" name="Google Shape;264;p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5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898" name="Google Shape;898;p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5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5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907" name="Google Shape;907;p5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5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915" name="Google Shape;915;p5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5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p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922" name="Google Shape;922;p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p:txBody>
      </p:sp>
      <p:sp>
        <p:nvSpPr>
          <p:cNvPr id="280" name="Google Shape;280;p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288" name="Google Shape;288;p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SzPts val="1100"/>
              <a:buNone/>
            </a:pPr>
            <a:r>
              <a:rPr lang="en" sz="1100" b="0" i="0" u="none" strike="noStrike" cap="none">
                <a:solidFill>
                  <a:schemeClr val="dk1"/>
                </a:solidFill>
                <a:latin typeface="Calibri"/>
                <a:ea typeface="Calibri"/>
                <a:cs typeface="Calibri"/>
                <a:sym typeface="Calibri"/>
              </a:rPr>
              <a:t>There are a few things you can do to ensure your success</a:t>
            </a:r>
            <a:endParaRPr sz="1100" b="0" i="0" u="none" strike="noStrike" cap="none">
              <a:solidFill>
                <a:schemeClr val="dk1"/>
              </a:solidFill>
              <a:latin typeface="Calibri"/>
              <a:ea typeface="Calibri"/>
              <a:cs typeface="Calibri"/>
              <a:sym typeface="Calibri"/>
            </a:endParaRPr>
          </a:p>
        </p:txBody>
      </p:sp>
      <p:sp>
        <p:nvSpPr>
          <p:cNvPr id="298" name="Google Shape;298;p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305" name="Google Shape;305;p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t="2489" b="2498"/>
          <a:stretch/>
        </p:blipFill>
        <p:spPr>
          <a:xfrm>
            <a:off x="274320" y="274881"/>
            <a:ext cx="8595363" cy="4593743"/>
          </a:xfrm>
          <a:prstGeom prst="rect">
            <a:avLst/>
          </a:prstGeom>
          <a:noFill/>
          <a:ln>
            <a:noFill/>
          </a:ln>
          <a:effectLst>
            <a:outerShdw blurRad="57150" dist="19050" dir="5400000" algn="bl" rotWithShape="0">
              <a:srgbClr val="000000">
                <a:alpha val="49800"/>
              </a:srgbClr>
            </a:outerShdw>
          </a:effectLst>
        </p:spPr>
      </p:pic>
      <p:sp>
        <p:nvSpPr>
          <p:cNvPr id="52" name="Google Shape;52;p1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marR="0" lvl="0" indent="0" algn="r" rtl="0">
              <a:lnSpc>
                <a:spcPct val="110000"/>
              </a:lnSpc>
              <a:spcBef>
                <a:spcPts val="0"/>
              </a:spcBef>
              <a:spcAft>
                <a:spcPts val="0"/>
              </a:spcAft>
              <a:buClr>
                <a:srgbClr val="000000"/>
              </a:buClr>
              <a:buSzPts val="1800"/>
              <a:buFont typeface="Arial"/>
              <a:buNone/>
            </a:pPr>
            <a:r>
              <a:rPr lang="en" sz="1800" b="0" i="0" u="none" strike="noStrike" cap="none">
                <a:solidFill>
                  <a:srgbClr val="FFFFFF"/>
                </a:solidFill>
                <a:latin typeface="Roboto Medium"/>
                <a:ea typeface="Roboto Medium"/>
                <a:cs typeface="Roboto Medium"/>
                <a:sym typeface="Roboto Medium"/>
              </a:rPr>
              <a:t>Web Development Boot Camp</a:t>
            </a:r>
            <a:endParaRPr sz="1800" b="0" i="0" u="none" strike="noStrike" cap="none">
              <a:solidFill>
                <a:srgbClr val="FFFFFF"/>
              </a:solidFill>
              <a:latin typeface="Roboto Medium"/>
              <a:ea typeface="Roboto Medium"/>
              <a:cs typeface="Roboto Medium"/>
              <a:sym typeface="Roboto Medium"/>
            </a:endParaRPr>
          </a:p>
        </p:txBody>
      </p:sp>
      <p:pic>
        <p:nvPicPr>
          <p:cNvPr id="54" name="Google Shape;54;p13"/>
          <p:cNvPicPr preferRelativeResize="0"/>
          <p:nvPr/>
        </p:nvPicPr>
        <p:blipFill rotWithShape="1">
          <a:blip r:embed="rId3">
            <a:alphaModFix/>
          </a:blip>
          <a:srcRect/>
          <a:stretch/>
        </p:blipFill>
        <p:spPr>
          <a:xfrm>
            <a:off x="7899747" y="3982500"/>
            <a:ext cx="822959" cy="711201"/>
          </a:xfrm>
          <a:prstGeom prst="rect">
            <a:avLst/>
          </a:prstGeom>
          <a:noFill/>
          <a:ln>
            <a:noFill/>
          </a:ln>
          <a:effectLst>
            <a:outerShdw blurRad="57150" dist="19050" dir="5400000" algn="bl" rotWithShape="0">
              <a:srgbClr val="000000">
                <a:alpha val="49800"/>
              </a:srgbClr>
            </a:outerShdw>
          </a:effectLst>
        </p:spPr>
      </p:pic>
      <p:sp>
        <p:nvSpPr>
          <p:cNvPr id="55" name="Google Shape;55;p1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1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58" name="Google Shape;58;p13"/>
          <p:cNvPicPr preferRelativeResize="0"/>
          <p:nvPr/>
        </p:nvPicPr>
        <p:blipFill rotWithShape="1">
          <a:blip r:embed="rId4">
            <a:alphaModFix/>
          </a:blip>
          <a:srcRect/>
          <a:stretch/>
        </p:blipFill>
        <p:spPr>
          <a:xfrm>
            <a:off x="776110" y="1231212"/>
            <a:ext cx="2286000" cy="1703066"/>
          </a:xfrm>
          <a:prstGeom prst="rect">
            <a:avLst/>
          </a:prstGeom>
          <a:noFill/>
          <a:ln>
            <a:noFill/>
          </a:ln>
        </p:spPr>
      </p:pic>
      <p:sp>
        <p:nvSpPr>
          <p:cNvPr id="59" name="Google Shape;59;p13"/>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 2019 Trilogy Education Services, Inc. </a:t>
            </a:r>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 name="Google Shape;62;p14"/>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64" name="Google Shape;64;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66"/>
        <p:cNvGrpSpPr/>
        <p:nvPr/>
      </p:nvGrpSpPr>
      <p:grpSpPr>
        <a:xfrm>
          <a:off x="0" y="0"/>
          <a:ext cx="0" cy="0"/>
          <a:chOff x="0" y="0"/>
          <a:chExt cx="0" cy="0"/>
        </a:xfrm>
      </p:grpSpPr>
      <p:pic>
        <p:nvPicPr>
          <p:cNvPr id="67" name="Google Shape;67;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8" name="Google Shape;68;p15"/>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9" name="Google Shape;69;p15"/>
          <p:cNvPicPr preferRelativeResize="0"/>
          <p:nvPr/>
        </p:nvPicPr>
        <p:blipFill rotWithShape="1">
          <a:blip r:embed="rId3">
            <a:alphaModFix/>
          </a:blip>
          <a:srcRect l="139" r="149"/>
          <a:stretch/>
        </p:blipFill>
        <p:spPr>
          <a:xfrm>
            <a:off x="1258175" y="1332825"/>
            <a:ext cx="1371600" cy="2002538"/>
          </a:xfrm>
          <a:prstGeom prst="rect">
            <a:avLst/>
          </a:prstGeom>
          <a:noFill/>
          <a:ln>
            <a:noFill/>
          </a:ln>
        </p:spPr>
      </p:pic>
      <p:sp>
        <p:nvSpPr>
          <p:cNvPr id="70" name="Google Shape;70;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 name="Google Shape;73;p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74" name="Google Shape;74;p1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75" name="Google Shape;75;p1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76" name="Google Shape;76;p1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16"/>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 name="Google Shape;80;p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1" name="Google Shape;81;p17"/>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82" name="Google Shape;82;p17"/>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83" name="Google Shape;83;p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1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Google Shape;86;p1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1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1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1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 name="Google Shape;94;p1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1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1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00" name="Google Shape;100;p1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01" name="Google Shape;101;p1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02" name="Google Shape;102;p1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03" name="Google Shape;103;p1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04" name="Google Shape;104;p1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05" name="Google Shape;105;p1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06" name="Google Shape;106;p1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07" name="Google Shape;107;p1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8"/>
        <p:cNvGrpSpPr/>
        <p:nvPr/>
      </p:nvGrpSpPr>
      <p:grpSpPr>
        <a:xfrm>
          <a:off x="0" y="0"/>
          <a:ext cx="0" cy="0"/>
          <a:chOff x="0" y="0"/>
          <a:chExt cx="0" cy="0"/>
        </a:xfrm>
      </p:grpSpPr>
      <p:pic>
        <p:nvPicPr>
          <p:cNvPr id="109" name="Google Shape;109;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 name="Google Shape;110;p1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Roboto Medium"/>
                <a:ea typeface="Roboto Medium"/>
                <a:cs typeface="Roboto Medium"/>
                <a:sym typeface="Roboto Medium"/>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113"/>
        <p:cNvGrpSpPr/>
        <p:nvPr/>
      </p:nvGrpSpPr>
      <p:grpSpPr>
        <a:xfrm>
          <a:off x="0" y="0"/>
          <a:ext cx="0" cy="0"/>
          <a:chOff x="0" y="0"/>
          <a:chExt cx="0" cy="0"/>
        </a:xfrm>
      </p:grpSpPr>
      <p:sp>
        <p:nvSpPr>
          <p:cNvPr id="114" name="Google Shape;114;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15"/>
        <p:cNvGrpSpPr/>
        <p:nvPr/>
      </p:nvGrpSpPr>
      <p:grpSpPr>
        <a:xfrm>
          <a:off x="0" y="0"/>
          <a:ext cx="0" cy="0"/>
          <a:chOff x="0" y="0"/>
          <a:chExt cx="0" cy="0"/>
        </a:xfrm>
      </p:grpSpPr>
      <p:sp>
        <p:nvSpPr>
          <p:cNvPr id="116" name="Google Shape;116;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 name="Google Shape;118;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9" name="Google Shape;119;p20"/>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120" name="Google Shape;120;p20"/>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121" name="Google Shape;121;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 name="Google Shape;122;p20"/>
          <p:cNvGrpSpPr/>
          <p:nvPr/>
        </p:nvGrpSpPr>
        <p:grpSpPr>
          <a:xfrm>
            <a:off x="457200" y="1237825"/>
            <a:ext cx="776900" cy="486300"/>
            <a:chOff x="457200" y="1466425"/>
            <a:chExt cx="776900" cy="486300"/>
          </a:xfrm>
        </p:grpSpPr>
        <p:sp>
          <p:nvSpPr>
            <p:cNvPr id="123" name="Google Shape;123;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01</a:t>
              </a:r>
              <a:endParaRPr sz="3000" b="0" i="0" u="none" strike="noStrike" cap="none">
                <a:solidFill>
                  <a:srgbClr val="FFFFFF"/>
                </a:solidFill>
                <a:latin typeface="Roboto Thin"/>
                <a:ea typeface="Roboto Thin"/>
                <a:cs typeface="Roboto Thin"/>
                <a:sym typeface="Roboto Thin"/>
              </a:endParaRPr>
            </a:p>
          </p:txBody>
        </p:sp>
        <p:sp>
          <p:nvSpPr>
            <p:cNvPr id="124" name="Google Shape;124;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20"/>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 name="Google Shape;127;p20"/>
          <p:cNvGrpSpPr/>
          <p:nvPr/>
        </p:nvGrpSpPr>
        <p:grpSpPr>
          <a:xfrm>
            <a:off x="457200" y="1828900"/>
            <a:ext cx="776900" cy="486300"/>
            <a:chOff x="457200" y="1466425"/>
            <a:chExt cx="776900" cy="486300"/>
          </a:xfrm>
        </p:grpSpPr>
        <p:sp>
          <p:nvSpPr>
            <p:cNvPr id="128" name="Google Shape;12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02</a:t>
              </a:r>
              <a:endParaRPr sz="3000" b="0" i="0" u="none" strike="noStrike" cap="none">
                <a:solidFill>
                  <a:srgbClr val="FFFFFF"/>
                </a:solidFill>
                <a:latin typeface="Roboto Thin"/>
                <a:ea typeface="Roboto Thin"/>
                <a:cs typeface="Roboto Thin"/>
                <a:sym typeface="Roboto Thin"/>
              </a:endParaRPr>
            </a:p>
          </p:txBody>
        </p:sp>
        <p:sp>
          <p:nvSpPr>
            <p:cNvPr id="129" name="Google Shape;12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 name="Google Shape;131;p20"/>
          <p:cNvGrpSpPr/>
          <p:nvPr/>
        </p:nvGrpSpPr>
        <p:grpSpPr>
          <a:xfrm>
            <a:off x="457200" y="2419975"/>
            <a:ext cx="776900" cy="486300"/>
            <a:chOff x="457200" y="1466425"/>
            <a:chExt cx="776900" cy="486300"/>
          </a:xfrm>
        </p:grpSpPr>
        <p:sp>
          <p:nvSpPr>
            <p:cNvPr id="132" name="Google Shape;13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133" name="Google Shape;13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 name="Google Shape;134;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5" name="Google Shape;135;p20"/>
          <p:cNvGrpSpPr/>
          <p:nvPr/>
        </p:nvGrpSpPr>
        <p:grpSpPr>
          <a:xfrm>
            <a:off x="457200" y="3011050"/>
            <a:ext cx="776900" cy="486300"/>
            <a:chOff x="457200" y="1466425"/>
            <a:chExt cx="776900" cy="486300"/>
          </a:xfrm>
        </p:grpSpPr>
        <p:sp>
          <p:nvSpPr>
            <p:cNvPr id="136" name="Google Shape;13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137" name="Google Shape;13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 name="Google Shape;138;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 name="Google Shape;139;p20"/>
          <p:cNvGrpSpPr/>
          <p:nvPr/>
        </p:nvGrpSpPr>
        <p:grpSpPr>
          <a:xfrm>
            <a:off x="457200" y="3602137"/>
            <a:ext cx="776900" cy="486300"/>
            <a:chOff x="457200" y="1466425"/>
            <a:chExt cx="776900" cy="486300"/>
          </a:xfrm>
        </p:grpSpPr>
        <p:sp>
          <p:nvSpPr>
            <p:cNvPr id="140" name="Google Shape;14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05</a:t>
              </a:r>
              <a:endParaRPr sz="3000" b="0" i="0" u="none" strike="noStrike" cap="none">
                <a:solidFill>
                  <a:srgbClr val="FFFFFF"/>
                </a:solidFill>
                <a:latin typeface="Roboto Thin"/>
                <a:ea typeface="Roboto Thin"/>
                <a:cs typeface="Roboto Thin"/>
                <a:sym typeface="Roboto Thin"/>
              </a:endParaRPr>
            </a:p>
          </p:txBody>
        </p:sp>
        <p:sp>
          <p:nvSpPr>
            <p:cNvPr id="141" name="Google Shape;14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 name="Google Shape;142;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 name="Google Shape;143;p20"/>
          <p:cNvGrpSpPr/>
          <p:nvPr/>
        </p:nvGrpSpPr>
        <p:grpSpPr>
          <a:xfrm>
            <a:off x="457200" y="4193262"/>
            <a:ext cx="776900" cy="486300"/>
            <a:chOff x="457200" y="1466425"/>
            <a:chExt cx="776900" cy="486300"/>
          </a:xfrm>
        </p:grpSpPr>
        <p:sp>
          <p:nvSpPr>
            <p:cNvPr id="144" name="Google Shape;14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06</a:t>
              </a:r>
              <a:endParaRPr sz="3000" b="0" i="0" u="none" strike="noStrike" cap="none">
                <a:solidFill>
                  <a:srgbClr val="FFFFFF"/>
                </a:solidFill>
                <a:latin typeface="Roboto Thin"/>
                <a:ea typeface="Roboto Thin"/>
                <a:cs typeface="Roboto Thin"/>
                <a:sym typeface="Roboto Thin"/>
              </a:endParaRPr>
            </a:p>
          </p:txBody>
        </p:sp>
        <p:sp>
          <p:nvSpPr>
            <p:cNvPr id="145" name="Google Shape;14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 name="Google Shape;146;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151"/>
        <p:cNvGrpSpPr/>
        <p:nvPr/>
      </p:nvGrpSpPr>
      <p:grpSpPr>
        <a:xfrm>
          <a:off x="0" y="0"/>
          <a:ext cx="0" cy="0"/>
          <a:chOff x="0" y="0"/>
          <a:chExt cx="0" cy="0"/>
        </a:xfrm>
      </p:grpSpPr>
      <p:sp>
        <p:nvSpPr>
          <p:cNvPr id="152" name="Google Shape;152;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4" name="Google Shape;154;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55" name="Google Shape;155;p21"/>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156" name="Google Shape;156;p21"/>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157" name="Google Shape;157;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8" name="Google Shape;158;p21"/>
          <p:cNvGrpSpPr/>
          <p:nvPr/>
        </p:nvGrpSpPr>
        <p:grpSpPr>
          <a:xfrm>
            <a:off x="457200" y="1237825"/>
            <a:ext cx="776900" cy="486300"/>
            <a:chOff x="457200" y="1466425"/>
            <a:chExt cx="776900" cy="486300"/>
          </a:xfrm>
        </p:grpSpPr>
        <p:sp>
          <p:nvSpPr>
            <p:cNvPr id="159" name="Google Shape;159;p2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01</a:t>
              </a:r>
              <a:endParaRPr sz="3000" b="0" i="0" u="none" strike="noStrike" cap="none">
                <a:solidFill>
                  <a:srgbClr val="FFFFFF"/>
                </a:solidFill>
                <a:latin typeface="Roboto Thin"/>
                <a:ea typeface="Roboto Thin"/>
                <a:cs typeface="Roboto Thin"/>
                <a:sym typeface="Roboto Thin"/>
              </a:endParaRPr>
            </a:p>
          </p:txBody>
        </p:sp>
        <p:sp>
          <p:nvSpPr>
            <p:cNvPr id="160" name="Google Shape;160;p2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 name="Google Shape;161;p21"/>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 name="Google Shape;162;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 name="Google Shape;163;p21"/>
          <p:cNvGrpSpPr/>
          <p:nvPr/>
        </p:nvGrpSpPr>
        <p:grpSpPr>
          <a:xfrm>
            <a:off x="457200" y="1828900"/>
            <a:ext cx="776900" cy="486300"/>
            <a:chOff x="457200" y="1466425"/>
            <a:chExt cx="776900" cy="486300"/>
          </a:xfrm>
        </p:grpSpPr>
        <p:sp>
          <p:nvSpPr>
            <p:cNvPr id="164" name="Google Shape;164;p2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02</a:t>
              </a:r>
              <a:endParaRPr sz="3000" b="0" i="0" u="none" strike="noStrike" cap="none">
                <a:solidFill>
                  <a:srgbClr val="FFFFFF"/>
                </a:solidFill>
                <a:latin typeface="Roboto Thin"/>
                <a:ea typeface="Roboto Thin"/>
                <a:cs typeface="Roboto Thin"/>
                <a:sym typeface="Roboto Thin"/>
              </a:endParaRPr>
            </a:p>
          </p:txBody>
        </p:sp>
        <p:sp>
          <p:nvSpPr>
            <p:cNvPr id="165" name="Google Shape;165;p2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 name="Google Shape;166;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 name="Google Shape;167;p21"/>
          <p:cNvGrpSpPr/>
          <p:nvPr/>
        </p:nvGrpSpPr>
        <p:grpSpPr>
          <a:xfrm>
            <a:off x="457200" y="2419975"/>
            <a:ext cx="776900" cy="486300"/>
            <a:chOff x="457200" y="1466425"/>
            <a:chExt cx="776900" cy="486300"/>
          </a:xfrm>
        </p:grpSpPr>
        <p:sp>
          <p:nvSpPr>
            <p:cNvPr id="168" name="Google Shape;168;p2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169" name="Google Shape;169;p2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 name="Google Shape;171;p21"/>
          <p:cNvGrpSpPr/>
          <p:nvPr/>
        </p:nvGrpSpPr>
        <p:grpSpPr>
          <a:xfrm>
            <a:off x="457200" y="3011050"/>
            <a:ext cx="776900" cy="486300"/>
            <a:chOff x="457200" y="1466425"/>
            <a:chExt cx="776900" cy="486300"/>
          </a:xfrm>
        </p:grpSpPr>
        <p:sp>
          <p:nvSpPr>
            <p:cNvPr id="172" name="Google Shape;172;p2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04</a:t>
              </a:r>
              <a:endParaRPr sz="3000" b="0" i="0" u="none" strike="noStrike" cap="none">
                <a:solidFill>
                  <a:srgbClr val="FFFFFF"/>
                </a:solidFill>
                <a:latin typeface="Roboto Thin"/>
                <a:ea typeface="Roboto Thin"/>
                <a:cs typeface="Roboto Thin"/>
                <a:sym typeface="Roboto Thin"/>
              </a:endParaRPr>
            </a:p>
          </p:txBody>
        </p:sp>
        <p:sp>
          <p:nvSpPr>
            <p:cNvPr id="173" name="Google Shape;173;p2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21"/>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 name="Google Shape;175;p21"/>
          <p:cNvGrpSpPr/>
          <p:nvPr/>
        </p:nvGrpSpPr>
        <p:grpSpPr>
          <a:xfrm>
            <a:off x="457200" y="3602137"/>
            <a:ext cx="776900" cy="486300"/>
            <a:chOff x="457200" y="1466425"/>
            <a:chExt cx="776900" cy="486300"/>
          </a:xfrm>
        </p:grpSpPr>
        <p:sp>
          <p:nvSpPr>
            <p:cNvPr id="176" name="Google Shape;176;p21"/>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05</a:t>
              </a:r>
              <a:endParaRPr sz="3000" b="0" i="0" u="none" strike="noStrike" cap="none">
                <a:solidFill>
                  <a:srgbClr val="000000"/>
                </a:solidFill>
                <a:latin typeface="Roboto Thin"/>
                <a:ea typeface="Roboto Thin"/>
                <a:cs typeface="Roboto Thin"/>
                <a:sym typeface="Roboto Thin"/>
              </a:endParaRPr>
            </a:p>
          </p:txBody>
        </p:sp>
        <p:sp>
          <p:nvSpPr>
            <p:cNvPr id="177" name="Google Shape;177;p21"/>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 name="Google Shape;178;p21"/>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21"/>
          <p:cNvGrpSpPr/>
          <p:nvPr/>
        </p:nvGrpSpPr>
        <p:grpSpPr>
          <a:xfrm>
            <a:off x="457200" y="4193262"/>
            <a:ext cx="776900" cy="486300"/>
            <a:chOff x="457200" y="1466425"/>
            <a:chExt cx="776900" cy="486300"/>
          </a:xfrm>
        </p:grpSpPr>
        <p:sp>
          <p:nvSpPr>
            <p:cNvPr id="180" name="Google Shape;180;p21"/>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06</a:t>
              </a:r>
              <a:endParaRPr sz="3000" b="0" i="0" u="none" strike="noStrike" cap="none">
                <a:solidFill>
                  <a:srgbClr val="000000"/>
                </a:solidFill>
                <a:latin typeface="Roboto Thin"/>
                <a:ea typeface="Roboto Thin"/>
                <a:cs typeface="Roboto Thin"/>
                <a:sym typeface="Roboto Thin"/>
              </a:endParaRPr>
            </a:p>
          </p:txBody>
        </p:sp>
        <p:sp>
          <p:nvSpPr>
            <p:cNvPr id="181" name="Google Shape;181;p21"/>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 name="Google Shape;182;p2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Google Shape;184;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21"/>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21"/>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87"/>
        <p:cNvGrpSpPr/>
        <p:nvPr/>
      </p:nvGrpSpPr>
      <p:grpSpPr>
        <a:xfrm>
          <a:off x="0" y="0"/>
          <a:ext cx="0" cy="0"/>
          <a:chOff x="0" y="0"/>
          <a:chExt cx="0" cy="0"/>
        </a:xfrm>
      </p:grpSpPr>
      <p:pic>
        <p:nvPicPr>
          <p:cNvPr id="188" name="Google Shape;188;p22"/>
          <p:cNvPicPr preferRelativeResize="0"/>
          <p:nvPr/>
        </p:nvPicPr>
        <p:blipFill rotWithShape="1">
          <a:blip r:embed="rId2">
            <a:alphaModFix/>
          </a:blip>
          <a:srcRect t="59" b="59"/>
          <a:stretch/>
        </p:blipFill>
        <p:spPr>
          <a:xfrm>
            <a:off x="274320" y="274881"/>
            <a:ext cx="8595363" cy="4593742"/>
          </a:xfrm>
          <a:prstGeom prst="rect">
            <a:avLst/>
          </a:prstGeom>
          <a:noFill/>
          <a:ln>
            <a:noFill/>
          </a:ln>
        </p:spPr>
      </p:pic>
      <p:sp>
        <p:nvSpPr>
          <p:cNvPr id="189" name="Google Shape;189;p2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marR="0" lvl="0" indent="0" algn="r" rtl="0">
              <a:lnSpc>
                <a:spcPct val="100000"/>
              </a:lnSpc>
              <a:spcBef>
                <a:spcPts val="0"/>
              </a:spcBef>
              <a:spcAft>
                <a:spcPts val="0"/>
              </a:spcAft>
              <a:buClr>
                <a:srgbClr val="000000"/>
              </a:buClr>
              <a:buSzPts val="2700"/>
              <a:buFont typeface="Arial"/>
              <a:buNone/>
            </a:pPr>
            <a:r>
              <a:rPr lang="en" sz="2700" b="0" i="0" u="none" strike="noStrike" cap="none">
                <a:solidFill>
                  <a:srgbClr val="FFFFFF"/>
                </a:solidFill>
                <a:latin typeface="Roboto Light"/>
                <a:ea typeface="Roboto Light"/>
                <a:cs typeface="Roboto Light"/>
                <a:sym typeface="Roboto Light"/>
              </a:rPr>
              <a:t>Instructor Demonstration</a:t>
            </a:r>
            <a:endParaRPr sz="2700" b="0" i="0" u="none" strike="noStrike" cap="none">
              <a:solidFill>
                <a:srgbClr val="FFFFFF"/>
              </a:solidFill>
              <a:latin typeface="Roboto Light"/>
              <a:ea typeface="Roboto Light"/>
              <a:cs typeface="Roboto Light"/>
              <a:sym typeface="Roboto Light"/>
            </a:endParaRPr>
          </a:p>
        </p:txBody>
      </p:sp>
      <p:sp>
        <p:nvSpPr>
          <p:cNvPr id="192" name="Google Shape;192;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93" name="Google Shape;193;p22"/>
          <p:cNvPicPr preferRelativeResize="0"/>
          <p:nvPr/>
        </p:nvPicPr>
        <p:blipFill rotWithShape="1">
          <a:blip r:embed="rId3">
            <a:alphaModFix/>
          </a:blip>
          <a:srcRect/>
          <a:stretch/>
        </p:blipFill>
        <p:spPr>
          <a:xfrm>
            <a:off x="409963" y="-228600"/>
            <a:ext cx="8535269" cy="4064424"/>
          </a:xfrm>
          <a:prstGeom prst="rect">
            <a:avLst/>
          </a:prstGeom>
          <a:noFill/>
          <a:ln>
            <a:noFill/>
          </a:ln>
        </p:spPr>
      </p:pic>
      <p:sp>
        <p:nvSpPr>
          <p:cNvPr id="194" name="Google Shape;194;p2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95"/>
        <p:cNvGrpSpPr/>
        <p:nvPr/>
      </p:nvGrpSpPr>
      <p:grpSpPr>
        <a:xfrm>
          <a:off x="0" y="0"/>
          <a:ext cx="0" cy="0"/>
          <a:chOff x="0" y="0"/>
          <a:chExt cx="0" cy="0"/>
        </a:xfrm>
      </p:grpSpPr>
      <p:pic>
        <p:nvPicPr>
          <p:cNvPr id="196" name="Google Shape;196;p23"/>
          <p:cNvPicPr preferRelativeResize="0"/>
          <p:nvPr/>
        </p:nvPicPr>
        <p:blipFill rotWithShape="1">
          <a:blip r:embed="rId2">
            <a:alphaModFix/>
          </a:blip>
          <a:srcRect t="59" b="59"/>
          <a:stretch/>
        </p:blipFill>
        <p:spPr>
          <a:xfrm>
            <a:off x="274320" y="274881"/>
            <a:ext cx="8595363" cy="4593742"/>
          </a:xfrm>
          <a:prstGeom prst="rect">
            <a:avLst/>
          </a:prstGeom>
          <a:noFill/>
          <a:ln>
            <a:noFill/>
          </a:ln>
        </p:spPr>
      </p:pic>
      <p:sp>
        <p:nvSpPr>
          <p:cNvPr id="197" name="Google Shape;197;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8" name="Google Shape;198;p23"/>
          <p:cNvPicPr preferRelativeResize="0"/>
          <p:nvPr/>
        </p:nvPicPr>
        <p:blipFill rotWithShape="1">
          <a:blip r:embed="rId3">
            <a:alphaModFix/>
          </a:blip>
          <a:srcRect/>
          <a:stretch/>
        </p:blipFill>
        <p:spPr>
          <a:xfrm>
            <a:off x="8062160" y="3975150"/>
            <a:ext cx="548640" cy="725893"/>
          </a:xfrm>
          <a:prstGeom prst="rect">
            <a:avLst/>
          </a:prstGeom>
          <a:noFill/>
          <a:ln>
            <a:noFill/>
          </a:ln>
        </p:spPr>
      </p:pic>
      <p:sp>
        <p:nvSpPr>
          <p:cNvPr id="199" name="Google Shape;199;p2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2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02" name="Google Shape;202;p2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 sz="1300" b="1" i="0" u="none" strike="noStrike" cap="none">
                <a:solidFill>
                  <a:srgbClr val="FFFFFF"/>
                </a:solidFill>
                <a:latin typeface="Roboto"/>
                <a:ea typeface="Roboto"/>
                <a:cs typeface="Roboto"/>
                <a:sym typeface="Roboto"/>
              </a:rPr>
              <a:t>Suggested Time:</a:t>
            </a:r>
            <a:endParaRPr sz="1300" b="1" i="0" u="none" strike="noStrike" cap="none">
              <a:solidFill>
                <a:srgbClr val="FFFFFF"/>
              </a:solidFill>
              <a:latin typeface="Roboto"/>
              <a:ea typeface="Roboto"/>
              <a:cs typeface="Roboto"/>
              <a:sym typeface="Roboto"/>
            </a:endParaRPr>
          </a:p>
        </p:txBody>
      </p:sp>
      <p:sp>
        <p:nvSpPr>
          <p:cNvPr id="203" name="Google Shape;203;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05"/>
        <p:cNvGrpSpPr/>
        <p:nvPr/>
      </p:nvGrpSpPr>
      <p:grpSpPr>
        <a:xfrm>
          <a:off x="0" y="0"/>
          <a:ext cx="0" cy="0"/>
          <a:chOff x="0" y="0"/>
          <a:chExt cx="0" cy="0"/>
        </a:xfrm>
      </p:grpSpPr>
      <p:pic>
        <p:nvPicPr>
          <p:cNvPr id="206" name="Google Shape;206;p2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207" name="Google Shape;207;p24"/>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sp>
        <p:nvSpPr>
          <p:cNvPr id="208" name="Google Shape;208;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 name="Google Shape;209;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cxnSp>
        <p:nvCxnSpPr>
          <p:cNvPr id="211" name="Google Shape;211;p24"/>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212" name="Google Shape;212;p2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marR="0" lvl="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 name="Google Shape;213;p2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4"/>
        <p:cNvGrpSpPr/>
        <p:nvPr/>
      </p:nvGrpSpPr>
      <p:grpSpPr>
        <a:xfrm>
          <a:off x="0" y="0"/>
          <a:ext cx="0" cy="0"/>
          <a:chOff x="0" y="0"/>
          <a:chExt cx="0" cy="0"/>
        </a:xfrm>
      </p:grpSpPr>
      <p:pic>
        <p:nvPicPr>
          <p:cNvPr id="215" name="Google Shape;215;p25"/>
          <p:cNvPicPr preferRelativeResize="0"/>
          <p:nvPr/>
        </p:nvPicPr>
        <p:blipFill rotWithShape="1">
          <a:blip r:embed="rId2">
            <a:alphaModFix/>
          </a:blip>
          <a:srcRect t="59" b="59"/>
          <a:stretch/>
        </p:blipFill>
        <p:spPr>
          <a:xfrm>
            <a:off x="274320" y="274881"/>
            <a:ext cx="8595363" cy="4593742"/>
          </a:xfrm>
          <a:prstGeom prst="rect">
            <a:avLst/>
          </a:prstGeom>
          <a:noFill/>
          <a:ln>
            <a:noFill/>
          </a:ln>
        </p:spPr>
      </p:pic>
      <p:sp>
        <p:nvSpPr>
          <p:cNvPr id="216" name="Google Shape;216;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7" name="Google Shape;217;p25"/>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8" name="Google Shape;218;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9" name="Google Shape;219;p25"/>
          <p:cNvPicPr preferRelativeResize="0"/>
          <p:nvPr/>
        </p:nvPicPr>
        <p:blipFill rotWithShape="1">
          <a:blip r:embed="rId4">
            <a:alphaModFix/>
          </a:blip>
          <a:srcRect/>
          <a:stretch/>
        </p:blipFill>
        <p:spPr>
          <a:xfrm>
            <a:off x="8062160" y="3975150"/>
            <a:ext cx="548640" cy="725893"/>
          </a:xfrm>
          <a:prstGeom prst="rect">
            <a:avLst/>
          </a:prstGeom>
          <a:noFill/>
          <a:ln>
            <a:noFill/>
          </a:ln>
        </p:spPr>
      </p:pic>
      <p:sp>
        <p:nvSpPr>
          <p:cNvPr id="220" name="Google Shape;220;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 sz="1300" b="1" i="0" u="none" strike="noStrike" cap="none">
                <a:solidFill>
                  <a:srgbClr val="FFFFFF"/>
                </a:solidFill>
                <a:latin typeface="Roboto"/>
                <a:ea typeface="Roboto"/>
                <a:cs typeface="Roboto"/>
                <a:sym typeface="Roboto"/>
              </a:rPr>
              <a:t>Due Date:</a:t>
            </a:r>
            <a:endParaRPr sz="1300" b="1" i="0" u="none" strike="noStrike" cap="none">
              <a:solidFill>
                <a:srgbClr val="FFFFFF"/>
              </a:solidFill>
              <a:latin typeface="Roboto"/>
              <a:ea typeface="Roboto"/>
              <a:cs typeface="Roboto"/>
              <a:sym typeface="Roboto"/>
            </a:endParaRPr>
          </a:p>
        </p:txBody>
      </p:sp>
      <p:sp>
        <p:nvSpPr>
          <p:cNvPr id="222" name="Google Shape;222;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 name="Google Shape;223;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24"/>
        <p:cNvGrpSpPr/>
        <p:nvPr/>
      </p:nvGrpSpPr>
      <p:grpSpPr>
        <a:xfrm>
          <a:off x="0" y="0"/>
          <a:ext cx="0" cy="0"/>
          <a:chOff x="0" y="0"/>
          <a:chExt cx="0" cy="0"/>
        </a:xfrm>
      </p:grpSpPr>
      <p:sp>
        <p:nvSpPr>
          <p:cNvPr id="225" name="Google Shape;225;p2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cxnSp>
        <p:nvCxnSpPr>
          <p:cNvPr id="226" name="Google Shape;226;p26"/>
          <p:cNvCxnSpPr/>
          <p:nvPr/>
        </p:nvCxnSpPr>
        <p:spPr>
          <a:xfrm>
            <a:off x="274320" y="4906455"/>
            <a:ext cx="8595600" cy="10200"/>
          </a:xfrm>
          <a:prstGeom prst="straightConnector1">
            <a:avLst/>
          </a:prstGeom>
          <a:noFill/>
          <a:ln w="9525" cap="flat" cmpd="sng">
            <a:solidFill>
              <a:srgbClr val="A9B7C0"/>
            </a:solidFill>
            <a:prstDash val="solid"/>
            <a:round/>
            <a:headEnd type="none" w="sm" len="sm"/>
            <a:tailEnd type="none" w="sm" len="sm"/>
          </a:ln>
        </p:spPr>
      </p:cxnSp>
      <p:pic>
        <p:nvPicPr>
          <p:cNvPr id="227" name="Google Shape;227;p26"/>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28" name="Google Shape;228;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9" name="Google Shape;229;p26"/>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30" name="Google Shape;230;p26"/>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sp>
        <p:nvSpPr>
          <p:cNvPr id="231" name="Google Shape;231;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marR="0" lvl="0" algn="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hyperlink" Target="https://www.youtube.com/watch?v=ieb6Svbc10E&amp;index=1&amp;list=PLgJ8UgkiorCnMLsUevoQRxH8t9bt7ne14"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ieb6Svbc10E&amp;index=1&amp;list=PLgJ8UgkiorCnMLsUevoQRxH8t9bt7ne14" TargetMode="External"/><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p>
            <a:pPr marL="0" lvl="0" indent="0" algn="l" rtl="0">
              <a:lnSpc>
                <a:spcPct val="100000"/>
              </a:lnSpc>
              <a:spcBef>
                <a:spcPts val="0"/>
              </a:spcBef>
              <a:spcAft>
                <a:spcPts val="0"/>
              </a:spcAft>
              <a:buSzPts val="2800"/>
              <a:buNone/>
            </a:pPr>
            <a:r>
              <a:rPr lang="en">
                <a:solidFill>
                  <a:schemeClr val="dk1"/>
                </a:solidFill>
              </a:rPr>
              <a:t>The Zen of Coding</a:t>
            </a:r>
            <a:endParaRPr/>
          </a:p>
        </p:txBody>
      </p:sp>
      <p:sp>
        <p:nvSpPr>
          <p:cNvPr id="238" name="Google Shape;238;p2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p>
            <a:pPr marL="0" lvl="0" indent="0" algn="r" rtl="0">
              <a:lnSpc>
                <a:spcPct val="100000"/>
              </a:lnSpc>
              <a:spcBef>
                <a:spcPts val="0"/>
              </a:spcBef>
              <a:spcAft>
                <a:spcPts val="0"/>
              </a:spcAft>
              <a:buSzPts val="1400"/>
              <a:buNone/>
            </a:pPr>
            <a:endParaRPr/>
          </a:p>
        </p:txBody>
      </p:sp>
      <p:sp>
        <p:nvSpPr>
          <p:cNvPr id="239" name="Google Shape;239;p2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p>
            <a:pPr marL="0" lvl="0" indent="0" algn="r" rtl="0">
              <a:lnSpc>
                <a:spcPct val="100000"/>
              </a:lnSpc>
              <a:spcBef>
                <a:spcPts val="0"/>
              </a:spcBef>
              <a:spcAft>
                <a:spcPts val="0"/>
              </a:spcAft>
              <a:buSzPts val="1400"/>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6"/>
          <p:cNvPicPr preferRelativeResize="0"/>
          <p:nvPr/>
        </p:nvPicPr>
        <p:blipFill rotWithShape="1">
          <a:blip r:embed="rId3">
            <a:alphaModFix/>
          </a:blip>
          <a:srcRect/>
          <a:stretch/>
        </p:blipFill>
        <p:spPr>
          <a:xfrm>
            <a:off x="-12300" y="0"/>
            <a:ext cx="9144005" cy="5143500"/>
          </a:xfrm>
          <a:prstGeom prst="rect">
            <a:avLst/>
          </a:prstGeom>
          <a:noFill/>
          <a:ln>
            <a:noFill/>
          </a:ln>
        </p:spPr>
      </p:pic>
      <p:sp>
        <p:nvSpPr>
          <p:cNvPr id="314" name="Google Shape;31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Don’t Be This Person:</a:t>
            </a:r>
            <a:endParaRPr/>
          </a:p>
        </p:txBody>
      </p:sp>
      <p:cxnSp>
        <p:nvCxnSpPr>
          <p:cNvPr id="315" name="Google Shape;315;p36"/>
          <p:cNvCxnSpPr/>
          <p:nvPr/>
        </p:nvCxnSpPr>
        <p:spPr>
          <a:xfrm>
            <a:off x="274375" y="640080"/>
            <a:ext cx="8595600" cy="10200"/>
          </a:xfrm>
          <a:prstGeom prst="straightConnector1">
            <a:avLst/>
          </a:prstGeom>
          <a:noFill/>
          <a:ln w="9525" cap="flat" cmpd="sng">
            <a:solidFill>
              <a:srgbClr val="000000"/>
            </a:solidFill>
            <a:prstDash val="solid"/>
            <a:round/>
            <a:headEnd type="none" w="sm" len="sm"/>
            <a:tailEnd type="none" w="sm" len="sm"/>
          </a:ln>
        </p:spPr>
      </p:cxnSp>
      <p:cxnSp>
        <p:nvCxnSpPr>
          <p:cNvPr id="316" name="Google Shape;316;p36"/>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23" name="Google Shape;323;p37"/>
          <p:cNvSpPr txBox="1">
            <a:spLocks noGrp="1"/>
          </p:cNvSpPr>
          <p:nvPr>
            <p:ph type="title"/>
          </p:nvPr>
        </p:nvSpPr>
        <p:spPr>
          <a:xfrm>
            <a:off x="-12300" y="498325"/>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rgbClr val="FFFFFF"/>
                </a:solidFill>
              </a:rPr>
              <a:t>This Should Be You</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74350" y="1738575"/>
            <a:ext cx="8595300" cy="133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endParaRPr sz="2400" b="1">
              <a:latin typeface="Roboto"/>
              <a:ea typeface="Roboto"/>
              <a:cs typeface="Roboto"/>
              <a:sym typeface="Roboto"/>
            </a:endParaRPr>
          </a:p>
          <a:p>
            <a:pPr marL="0" lvl="0" indent="0" algn="ctr" rtl="0">
              <a:lnSpc>
                <a:spcPct val="100000"/>
              </a:lnSpc>
              <a:spcBef>
                <a:spcPts val="0"/>
              </a:spcBef>
              <a:spcAft>
                <a:spcPts val="0"/>
              </a:spcAft>
              <a:buSzPts val="3000"/>
              <a:buNone/>
            </a:pPr>
            <a:r>
              <a:rPr lang="en" sz="3000">
                <a:latin typeface="Roboto"/>
                <a:ea typeface="Roboto"/>
                <a:cs typeface="Roboto"/>
                <a:sym typeface="Roboto"/>
              </a:rPr>
              <a:t>When it comes to web development…</a:t>
            </a:r>
            <a:endParaRPr sz="3000">
              <a:latin typeface="Roboto"/>
              <a:ea typeface="Roboto"/>
              <a:cs typeface="Roboto"/>
              <a:sym typeface="Roboto"/>
            </a:endParaRPr>
          </a:p>
        </p:txBody>
      </p:sp>
      <p:cxnSp>
        <p:nvCxnSpPr>
          <p:cNvPr id="330" name="Google Shape;330;p38"/>
          <p:cNvCxnSpPr/>
          <p:nvPr/>
        </p:nvCxnSpPr>
        <p:spPr>
          <a:xfrm rot="10800000" flipH="1">
            <a:off x="28325" y="6982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
        <p:nvSpPr>
          <p:cNvPr id="331" name="Google Shape;331;p38"/>
          <p:cNvSpPr txBox="1"/>
          <p:nvPr/>
        </p:nvSpPr>
        <p:spPr>
          <a:xfrm>
            <a:off x="489150" y="137450"/>
            <a:ext cx="5994600" cy="4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Roboto"/>
                <a:ea typeface="Roboto"/>
                <a:cs typeface="Roboto"/>
                <a:sym typeface="Roboto"/>
              </a:rPr>
              <a:t>Our Mantra for Today and Beyond</a:t>
            </a:r>
            <a:endParaRPr sz="3000" b="1">
              <a:solidFill>
                <a:schemeClr val="dk1"/>
              </a:solidFill>
              <a:latin typeface="Roboto"/>
              <a:ea typeface="Roboto"/>
              <a:cs typeface="Roboto"/>
              <a:sym typeface="Roboto"/>
            </a:endParaRPr>
          </a:p>
          <a:p>
            <a:pPr marL="0" lvl="0" indent="0" algn="l" rtl="0">
              <a:spcBef>
                <a:spcPts val="0"/>
              </a:spcBef>
              <a:spcAft>
                <a:spcPts val="0"/>
              </a:spcAft>
              <a:buNone/>
            </a:pPr>
            <a:endParaRPr sz="24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I know nothing.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cxnSp>
        <p:nvCxnSpPr>
          <p:cNvPr id="343" name="Google Shape;343;p40"/>
          <p:cNvCxnSpPr/>
          <p:nvPr/>
        </p:nvCxnSpPr>
        <p:spPr>
          <a:xfrm rot="10800000">
            <a:off x="7858125" y="4267050"/>
            <a:ext cx="304800" cy="171600"/>
          </a:xfrm>
          <a:prstGeom prst="straightConnector1">
            <a:avLst/>
          </a:prstGeom>
          <a:noFill/>
          <a:ln w="9525" cap="flat" cmpd="sng">
            <a:solidFill>
              <a:schemeClr val="dk1"/>
            </a:solidFill>
            <a:prstDash val="solid"/>
            <a:miter lim="800000"/>
            <a:headEnd type="none" w="sm" len="sm"/>
            <a:tailEnd type="triangle" w="med" len="med"/>
          </a:ln>
        </p:spPr>
      </p:cxnSp>
      <p:sp>
        <p:nvSpPr>
          <p:cNvPr id="344" name="Google Shape;344;p40"/>
          <p:cNvSpPr txBox="1">
            <a:spLocks noGrp="1"/>
          </p:cNvSpPr>
          <p:nvPr>
            <p:ph type="subTitle" idx="1"/>
          </p:nvPr>
        </p:nvSpPr>
        <p:spPr>
          <a:xfrm>
            <a:off x="7734300" y="4324350"/>
            <a:ext cx="15048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You.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lnSpc>
                <a:spcPct val="100000"/>
              </a:lnSpc>
              <a:spcBef>
                <a:spcPts val="0"/>
              </a:spcBef>
              <a:spcAft>
                <a:spcPts val="0"/>
              </a:spcAft>
              <a:buSzPts val="36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2"/>
          <p:cNvSpPr txBox="1">
            <a:spLocks noGrp="1"/>
          </p:cNvSpPr>
          <p:nvPr>
            <p:ph type="title"/>
          </p:nvPr>
        </p:nvSpPr>
        <p:spPr>
          <a:xfrm>
            <a:off x="274350" y="1562100"/>
            <a:ext cx="8595300" cy="1099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lnSpc>
                <a:spcPct val="100000"/>
              </a:lnSpc>
              <a:spcBef>
                <a:spcPts val="0"/>
              </a:spcBef>
              <a:spcAft>
                <a:spcPts val="0"/>
              </a:spcAft>
              <a:buSzPts val="3600"/>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3"/>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362" name="Google Shape;362;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Obstacle #1: The Great Confusion</a:t>
            </a:r>
            <a:endParaRPr/>
          </a:p>
        </p:txBody>
      </p:sp>
      <p:sp>
        <p:nvSpPr>
          <p:cNvPr id="363" name="Google Shape;363;p43"/>
          <p:cNvSpPr txBox="1">
            <a:spLocks noGrp="1"/>
          </p:cNvSpPr>
          <p:nvPr>
            <p:ph type="subTitle" idx="1"/>
          </p:nvPr>
        </p:nvSpPr>
        <p:spPr>
          <a:xfrm>
            <a:off x="-12300" y="1085550"/>
            <a:ext cx="9144000" cy="1400400"/>
          </a:xfrm>
          <a:prstGeom prst="rect">
            <a:avLst/>
          </a:prstGeom>
          <a:noFill/>
          <a:ln>
            <a:noFill/>
          </a:ln>
        </p:spPr>
        <p:txBody>
          <a:bodyPr spcFirstLastPara="1" wrap="square" lIns="457200" tIns="91425" rIns="457200" bIns="0" anchor="t" anchorCtr="0">
            <a:noAutofit/>
          </a:bodyPr>
          <a:lstStyle/>
          <a:p>
            <a:pPr marL="0" lvl="0" indent="0" algn="ctr" rtl="0">
              <a:lnSpc>
                <a:spcPct val="100000"/>
              </a:lnSpc>
              <a:spcBef>
                <a:spcPts val="0"/>
              </a:spcBef>
              <a:spcAft>
                <a:spcPts val="0"/>
              </a:spcAft>
              <a:buSzPts val="1800"/>
              <a:buNone/>
            </a:pPr>
            <a:r>
              <a:rPr lang="en" b="1"/>
              <a:t>My code doesn't work and I don't know why.</a:t>
            </a:r>
            <a:endParaRPr b="1"/>
          </a:p>
          <a:p>
            <a:pPr marL="0" lvl="0" indent="0" algn="ctr" rtl="0">
              <a:lnSpc>
                <a:spcPct val="100000"/>
              </a:lnSpc>
              <a:spcBef>
                <a:spcPts val="0"/>
              </a:spcBef>
              <a:spcAft>
                <a:spcPts val="0"/>
              </a:spcAft>
              <a:buClr>
                <a:schemeClr val="dk1"/>
              </a:buClr>
              <a:buSzPts val="1100"/>
              <a:buFont typeface="Arial"/>
              <a:buNone/>
            </a:pPr>
            <a:endParaRPr b="1"/>
          </a:p>
          <a:p>
            <a:pPr marL="0" lvl="0" indent="0" algn="ctr" rtl="0">
              <a:lnSpc>
                <a:spcPct val="100000"/>
              </a:lnSpc>
              <a:spcBef>
                <a:spcPts val="0"/>
              </a:spcBef>
              <a:spcAft>
                <a:spcPts val="0"/>
              </a:spcAft>
              <a:buClr>
                <a:schemeClr val="dk1"/>
              </a:buClr>
              <a:buSzPts val="1100"/>
              <a:buFont typeface="Arial"/>
              <a:buNone/>
            </a:pPr>
            <a:r>
              <a:rPr lang="en" b="1"/>
              <a:t>My code works and I don't know why.</a:t>
            </a:r>
            <a:endParaRPr b="1"/>
          </a:p>
          <a:p>
            <a:pPr marL="0" lvl="0" indent="0" algn="ctr" rtl="0">
              <a:lnSpc>
                <a:spcPct val="100000"/>
              </a:lnSpc>
              <a:spcBef>
                <a:spcPts val="0"/>
              </a:spcBef>
              <a:spcAft>
                <a:spcPts val="0"/>
              </a:spcAft>
              <a:buSzPts val="1800"/>
              <a:buNone/>
            </a:pPr>
            <a:endParaRPr b="1"/>
          </a:p>
        </p:txBody>
      </p:sp>
      <p:cxnSp>
        <p:nvCxnSpPr>
          <p:cNvPr id="364" name="Google Shape;364;p43"/>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365" name="Google Shape;365;p43"/>
          <p:cNvCxnSpPr/>
          <p:nvPr/>
        </p:nvCxnSpPr>
        <p:spPr>
          <a:xfrm>
            <a:off x="2590350" y="1592580"/>
            <a:ext cx="3938700" cy="0"/>
          </a:xfrm>
          <a:prstGeom prst="straightConnector1">
            <a:avLst/>
          </a:prstGeom>
          <a:noFill/>
          <a:ln w="9525" cap="flat" cmpd="sng">
            <a:solidFill>
              <a:schemeClr val="dk2"/>
            </a:solidFill>
            <a:prstDash val="solid"/>
            <a:round/>
            <a:headEnd type="none" w="sm" len="sm"/>
            <a:tailEnd type="none" w="sm" len="sm"/>
          </a:ln>
        </p:spPr>
      </p:cxnSp>
      <p:cxnSp>
        <p:nvCxnSpPr>
          <p:cNvPr id="366" name="Google Shape;366;p43"/>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Obstacle #2: The Great Doubt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400"/>
              <a:buNone/>
            </a:pPr>
            <a:endParaRPr/>
          </a:p>
        </p:txBody>
      </p:sp>
      <p:pic>
        <p:nvPicPr>
          <p:cNvPr id="373" name="Google Shape;373;p44"/>
          <p:cNvPicPr preferRelativeResize="0"/>
          <p:nvPr/>
        </p:nvPicPr>
        <p:blipFill rotWithShape="1">
          <a:blip r:embed="rId3">
            <a:alphaModFix/>
          </a:blip>
          <a:srcRect/>
          <a:stretch/>
        </p:blipFill>
        <p:spPr>
          <a:xfrm>
            <a:off x="2173269" y="647700"/>
            <a:ext cx="6224733" cy="4154949"/>
          </a:xfrm>
          <a:prstGeom prst="rect">
            <a:avLst/>
          </a:prstGeom>
          <a:noFill/>
          <a:ln>
            <a:noFill/>
          </a:ln>
        </p:spPr>
      </p:pic>
      <p:sp>
        <p:nvSpPr>
          <p:cNvPr id="374" name="Google Shape;374;p44"/>
          <p:cNvSpPr txBox="1">
            <a:spLocks noGrp="1"/>
          </p:cNvSpPr>
          <p:nvPr>
            <p:ph type="subTitle" idx="1"/>
          </p:nvPr>
        </p:nvSpPr>
        <p:spPr>
          <a:xfrm>
            <a:off x="695325" y="1761825"/>
            <a:ext cx="102393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2400"/>
              <a:buNone/>
            </a:pPr>
            <a:r>
              <a:rPr lang="en" sz="2400"/>
              <a:t>“Maybe I’m just dumb.”</a:t>
            </a:r>
            <a:endParaRPr sz="2400"/>
          </a:p>
        </p:txBody>
      </p:sp>
      <p:cxnSp>
        <p:nvCxnSpPr>
          <p:cNvPr id="375" name="Google Shape;375;p44"/>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45"/>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382" name="Google Shape;38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Obstacle #3: The Great Distance</a:t>
            </a:r>
            <a:endParaRPr/>
          </a:p>
        </p:txBody>
      </p:sp>
      <p:cxnSp>
        <p:nvCxnSpPr>
          <p:cNvPr id="383" name="Google Shape;383;p45"/>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384" name="Google Shape;384;p45"/>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cxnSp>
        <p:nvCxnSpPr>
          <p:cNvPr id="244" name="Google Shape;244;p28"/>
          <p:cNvCxnSpPr/>
          <p:nvPr/>
        </p:nvCxnSpPr>
        <p:spPr>
          <a:xfrm rot="10800000" flipH="1">
            <a:off x="180725" y="7744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
        <p:nvSpPr>
          <p:cNvPr id="245" name="Google Shape;245;p28"/>
          <p:cNvSpPr txBox="1">
            <a:spLocks noGrp="1"/>
          </p:cNvSpPr>
          <p:nvPr>
            <p:ph type="title"/>
          </p:nvPr>
        </p:nvSpPr>
        <p:spPr>
          <a:xfrm>
            <a:off x="292575" y="0"/>
            <a:ext cx="51204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Learning Objectives</a:t>
            </a:r>
            <a:endParaRPr b="1"/>
          </a:p>
        </p:txBody>
      </p:sp>
      <p:sp>
        <p:nvSpPr>
          <p:cNvPr id="246" name="Google Shape;246;p28"/>
          <p:cNvSpPr txBox="1">
            <a:spLocks noGrp="1"/>
          </p:cNvSpPr>
          <p:nvPr>
            <p:ph type="body" idx="1"/>
          </p:nvPr>
        </p:nvSpPr>
        <p:spPr>
          <a:xfrm>
            <a:off x="339750" y="1190025"/>
            <a:ext cx="7040400" cy="31794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SzPts val="2200"/>
              <a:buChar char="●"/>
            </a:pPr>
            <a:r>
              <a:rPr lang="en" sz="2200"/>
              <a:t>Software + Account Checks</a:t>
            </a:r>
            <a:endParaRPr sz="2200"/>
          </a:p>
          <a:p>
            <a:pPr marL="457200" lvl="0" indent="-368300" algn="l" rtl="0">
              <a:lnSpc>
                <a:spcPct val="200000"/>
              </a:lnSpc>
              <a:spcBef>
                <a:spcPts val="0"/>
              </a:spcBef>
              <a:spcAft>
                <a:spcPts val="0"/>
              </a:spcAft>
              <a:buSzPts val="2200"/>
              <a:buChar char="●"/>
            </a:pPr>
            <a:r>
              <a:rPr lang="en" sz="2200"/>
              <a:t>Introduction to basic terminal/bash commands</a:t>
            </a:r>
            <a:endParaRPr sz="2200"/>
          </a:p>
          <a:p>
            <a:pPr marL="457200" lvl="0" indent="-368300" algn="l" rtl="0">
              <a:lnSpc>
                <a:spcPct val="200000"/>
              </a:lnSpc>
              <a:spcBef>
                <a:spcPts val="0"/>
              </a:spcBef>
              <a:spcAft>
                <a:spcPts val="0"/>
              </a:spcAft>
              <a:buSzPts val="2200"/>
              <a:buChar char="●"/>
            </a:pPr>
            <a:r>
              <a:rPr lang="en" sz="2200"/>
              <a:t>Create a basic HTML page</a:t>
            </a:r>
            <a:endParaRPr sz="2200"/>
          </a:p>
          <a:p>
            <a:pPr marL="457200" lvl="0" indent="0" algn="l" rtl="0">
              <a:lnSpc>
                <a:spcPct val="200000"/>
              </a:lnSpc>
              <a:spcBef>
                <a:spcPts val="1600"/>
              </a:spcBef>
              <a:spcAft>
                <a:spcPts val="1600"/>
              </a:spcAft>
              <a:buNone/>
            </a:pP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Nothing Comes Easy</a:t>
            </a:r>
            <a:endParaRPr/>
          </a:p>
        </p:txBody>
      </p:sp>
      <p:sp>
        <p:nvSpPr>
          <p:cNvPr id="391" name="Google Shape;39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Learning to code requires two things:</a:t>
            </a:r>
            <a:endParaRPr/>
          </a:p>
        </p:txBody>
      </p:sp>
      <p:pic>
        <p:nvPicPr>
          <p:cNvPr id="392" name="Google Shape;392;p46"/>
          <p:cNvPicPr preferRelativeResize="0"/>
          <p:nvPr/>
        </p:nvPicPr>
        <p:blipFill rotWithShape="1">
          <a:blip r:embed="rId3">
            <a:alphaModFix/>
          </a:blip>
          <a:srcRect/>
          <a:stretch/>
        </p:blipFill>
        <p:spPr>
          <a:xfrm>
            <a:off x="1116120" y="1116975"/>
            <a:ext cx="6911760" cy="3571076"/>
          </a:xfrm>
          <a:prstGeom prst="rect">
            <a:avLst/>
          </a:prstGeom>
          <a:noFill/>
          <a:ln>
            <a:noFill/>
          </a:ln>
        </p:spPr>
      </p:pic>
      <p:sp>
        <p:nvSpPr>
          <p:cNvPr id="393" name="Google Shape;393;p46"/>
          <p:cNvSpPr txBox="1"/>
          <p:nvPr/>
        </p:nvSpPr>
        <p:spPr>
          <a:xfrm>
            <a:off x="1512800" y="1562225"/>
            <a:ext cx="2643600" cy="265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Roboto"/>
                <a:ea typeface="Roboto"/>
                <a:cs typeface="Roboto"/>
                <a:sym typeface="Roboto"/>
              </a:rPr>
              <a:t>Persisting in the </a:t>
            </a:r>
            <a:br>
              <a:rPr lang="en" sz="1900" b="0" i="0" u="none" strike="noStrike" cap="none">
                <a:solidFill>
                  <a:srgbClr val="000000"/>
                </a:solidFill>
                <a:latin typeface="Roboto"/>
                <a:ea typeface="Roboto"/>
                <a:cs typeface="Roboto"/>
                <a:sym typeface="Roboto"/>
              </a:rPr>
            </a:br>
            <a:r>
              <a:rPr lang="en" sz="1900" b="0" i="0" u="none" strike="noStrike" cap="none">
                <a:solidFill>
                  <a:srgbClr val="000000"/>
                </a:solidFill>
                <a:latin typeface="Roboto"/>
                <a:ea typeface="Roboto"/>
                <a:cs typeface="Roboto"/>
                <a:sym typeface="Roboto"/>
              </a:rPr>
              <a:t>face of something </a:t>
            </a:r>
            <a:br>
              <a:rPr lang="en" sz="1900" b="0" i="0" u="none" strike="noStrike" cap="none">
                <a:solidFill>
                  <a:srgbClr val="000000"/>
                </a:solidFill>
                <a:latin typeface="Roboto"/>
                <a:ea typeface="Roboto"/>
                <a:cs typeface="Roboto"/>
                <a:sym typeface="Roboto"/>
              </a:rPr>
            </a:br>
            <a:r>
              <a:rPr lang="en" sz="1900" b="0" i="0" u="none" strike="noStrike" cap="none">
                <a:solidFill>
                  <a:srgbClr val="000000"/>
                </a:solidFill>
                <a:latin typeface="Roboto"/>
                <a:ea typeface="Roboto"/>
                <a:cs typeface="Roboto"/>
                <a:sym typeface="Roboto"/>
              </a:rPr>
              <a:t>that feels incredibly hard and confusing.</a:t>
            </a:r>
            <a:endParaRPr sz="1900" b="0" i="0" u="none" strike="noStrike" cap="none">
              <a:solidFill>
                <a:srgbClr val="000000"/>
              </a:solidFill>
              <a:latin typeface="Roboto"/>
              <a:ea typeface="Roboto"/>
              <a:cs typeface="Roboto"/>
              <a:sym typeface="Roboto"/>
            </a:endParaRPr>
          </a:p>
        </p:txBody>
      </p:sp>
      <p:sp>
        <p:nvSpPr>
          <p:cNvPr id="394" name="Google Shape;394;p46"/>
          <p:cNvSpPr txBox="1"/>
          <p:nvPr/>
        </p:nvSpPr>
        <p:spPr>
          <a:xfrm>
            <a:off x="4977425" y="1573663"/>
            <a:ext cx="2643600" cy="266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Roboto"/>
                <a:ea typeface="Roboto"/>
                <a:cs typeface="Roboto"/>
                <a:sym typeface="Roboto"/>
              </a:rPr>
              <a:t>Maintaining the self-confidence necessary to believe that </a:t>
            </a:r>
            <a:r>
              <a:rPr lang="en" sz="1900" b="1" i="0" u="none" strike="noStrike" cap="none">
                <a:solidFill>
                  <a:srgbClr val="000000"/>
                </a:solidFill>
                <a:latin typeface="Roboto"/>
                <a:ea typeface="Roboto"/>
                <a:cs typeface="Roboto"/>
                <a:sym typeface="Roboto"/>
              </a:rPr>
              <a:t>YOU CAN </a:t>
            </a:r>
            <a:br>
              <a:rPr lang="en" sz="1900" b="1" i="0" u="none" strike="noStrike" cap="none">
                <a:solidFill>
                  <a:srgbClr val="000000"/>
                </a:solidFill>
                <a:latin typeface="Roboto"/>
                <a:ea typeface="Roboto"/>
                <a:cs typeface="Roboto"/>
                <a:sym typeface="Roboto"/>
              </a:rPr>
            </a:br>
            <a:r>
              <a:rPr lang="en" sz="1900" b="1" i="0" u="none" strike="noStrike" cap="none">
                <a:solidFill>
                  <a:srgbClr val="000000"/>
                </a:solidFill>
                <a:latin typeface="Roboto"/>
                <a:ea typeface="Roboto"/>
                <a:cs typeface="Roboto"/>
                <a:sym typeface="Roboto"/>
              </a:rPr>
              <a:t>DO THIS.</a:t>
            </a:r>
            <a:endParaRPr sz="1900" b="1" i="0" u="none" strike="noStrike" cap="none">
              <a:solidFill>
                <a:srgbClr val="000000"/>
              </a:solidFill>
              <a:latin typeface="Roboto"/>
              <a:ea typeface="Roboto"/>
              <a:cs typeface="Roboto"/>
              <a:sym typeface="Roboto"/>
            </a:endParaRPr>
          </a:p>
        </p:txBody>
      </p:sp>
      <p:cxnSp>
        <p:nvCxnSpPr>
          <p:cNvPr id="395" name="Google Shape;395;p46"/>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Learning Can Be Frustrating</a:t>
            </a:r>
            <a:endParaRPr/>
          </a:p>
        </p:txBody>
      </p:sp>
      <p:sp>
        <p:nvSpPr>
          <p:cNvPr id="402" name="Google Shape;402;p47"/>
          <p:cNvSpPr txBox="1">
            <a:spLocks noGrp="1"/>
          </p:cNvSpPr>
          <p:nvPr>
            <p:ph type="subTitle" idx="1"/>
          </p:nvPr>
        </p:nvSpPr>
        <p:spPr>
          <a:xfrm>
            <a:off x="434450" y="1298100"/>
            <a:ext cx="8040900" cy="3235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You can’t tell whether you’re learning something when you’re learning it—in fact, </a:t>
            </a:r>
            <a:r>
              <a:rPr lang="en" i="1"/>
              <a:t>learning feels a lot more like frustration</a:t>
            </a:r>
            <a:r>
              <a:rPr lang="en"/>
              <a:t>.</a:t>
            </a:r>
            <a:endParaRPr/>
          </a:p>
          <a:p>
            <a:pPr marL="0" lvl="0" indent="0" algn="l" rtl="0">
              <a:lnSpc>
                <a:spcPct val="100000"/>
              </a:lnSpc>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lnSpc>
                <a:spcPct val="100000"/>
              </a:lnSpc>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1200"/>
              </a:spcBef>
              <a:spcAft>
                <a:spcPts val="1200"/>
              </a:spcAft>
              <a:buSzPts val="1800"/>
              <a:buNone/>
            </a:pPr>
            <a:endParaRPr/>
          </a:p>
        </p:txBody>
      </p:sp>
      <p:pic>
        <p:nvPicPr>
          <p:cNvPr id="403" name="Google Shape;403;p47"/>
          <p:cNvPicPr preferRelativeResize="0"/>
          <p:nvPr/>
        </p:nvPicPr>
        <p:blipFill rotWithShape="1">
          <a:blip r:embed="rId3">
            <a:alphaModFix/>
          </a:blip>
          <a:srcRect/>
          <a:stretch/>
        </p:blipFill>
        <p:spPr>
          <a:xfrm>
            <a:off x="259100" y="1125575"/>
            <a:ext cx="609936" cy="533700"/>
          </a:xfrm>
          <a:prstGeom prst="rect">
            <a:avLst/>
          </a:prstGeom>
          <a:noFill/>
          <a:ln>
            <a:noFill/>
          </a:ln>
        </p:spPr>
      </p:pic>
      <p:pic>
        <p:nvPicPr>
          <p:cNvPr id="404" name="Google Shape;404;p47"/>
          <p:cNvPicPr preferRelativeResize="0"/>
          <p:nvPr/>
        </p:nvPicPr>
        <p:blipFill rotWithShape="1">
          <a:blip r:embed="rId3">
            <a:alphaModFix/>
          </a:blip>
          <a:srcRect/>
          <a:stretch/>
        </p:blipFill>
        <p:spPr>
          <a:xfrm rot="10800000">
            <a:off x="5325675" y="3178775"/>
            <a:ext cx="609936" cy="533700"/>
          </a:xfrm>
          <a:prstGeom prst="rect">
            <a:avLst/>
          </a:prstGeom>
          <a:noFill/>
          <a:ln>
            <a:noFill/>
          </a:ln>
        </p:spPr>
      </p:pic>
      <p:cxnSp>
        <p:nvCxnSpPr>
          <p:cNvPr id="405" name="Google Shape;405;p47"/>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Advice for the Journey</a:t>
            </a:r>
            <a:endParaRPr/>
          </a:p>
        </p:txBody>
      </p:sp>
      <p:sp>
        <p:nvSpPr>
          <p:cNvPr id="412" name="Google Shape;412;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Throughout this course, always remember to:</a:t>
            </a:r>
            <a:endParaRPr/>
          </a:p>
        </p:txBody>
      </p:sp>
      <p:cxnSp>
        <p:nvCxnSpPr>
          <p:cNvPr id="413" name="Google Shape;413;p48"/>
          <p:cNvCxnSpPr/>
          <p:nvPr/>
        </p:nvCxnSpPr>
        <p:spPr>
          <a:xfrm rot="10800000">
            <a:off x="4917648" y="1693850"/>
            <a:ext cx="3603300" cy="0"/>
          </a:xfrm>
          <a:prstGeom prst="straightConnector1">
            <a:avLst/>
          </a:prstGeom>
          <a:noFill/>
          <a:ln w="9525" cap="flat" cmpd="sng">
            <a:solidFill>
              <a:srgbClr val="A9B7C0"/>
            </a:solidFill>
            <a:prstDash val="solid"/>
            <a:round/>
            <a:headEnd type="none" w="sm" len="sm"/>
            <a:tailEnd type="none" w="sm" len="sm"/>
          </a:ln>
        </p:spPr>
      </p:cxnSp>
      <p:cxnSp>
        <p:nvCxnSpPr>
          <p:cNvPr id="414" name="Google Shape;414;p48"/>
          <p:cNvCxnSpPr/>
          <p:nvPr/>
        </p:nvCxnSpPr>
        <p:spPr>
          <a:xfrm rot="10800000">
            <a:off x="5289048" y="3598850"/>
            <a:ext cx="3231900" cy="0"/>
          </a:xfrm>
          <a:prstGeom prst="straightConnector1">
            <a:avLst/>
          </a:prstGeom>
          <a:noFill/>
          <a:ln w="9525" cap="flat" cmpd="sng">
            <a:solidFill>
              <a:srgbClr val="A9B7C0"/>
            </a:solidFill>
            <a:prstDash val="solid"/>
            <a:round/>
            <a:headEnd type="none" w="sm" len="sm"/>
            <a:tailEnd type="none" w="sm" len="sm"/>
          </a:ln>
        </p:spPr>
      </p:cxnSp>
      <p:cxnSp>
        <p:nvCxnSpPr>
          <p:cNvPr id="415" name="Google Shape;415;p48"/>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416" name="Google Shape;416;p48"/>
          <p:cNvSpPr/>
          <p:nvPr/>
        </p:nvSpPr>
        <p:spPr>
          <a:xfrm rot="3600185">
            <a:off x="3169983" y="1541431"/>
            <a:ext cx="2774659" cy="2774659"/>
          </a:xfrm>
          <a:prstGeom prst="blockArc">
            <a:avLst>
              <a:gd name="adj1" fmla="val 12622480"/>
              <a:gd name="adj2" fmla="val 19781569"/>
              <a:gd name="adj3" fmla="val 20773"/>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8"/>
          <p:cNvSpPr/>
          <p:nvPr/>
        </p:nvSpPr>
        <p:spPr>
          <a:xfrm rot="10800000">
            <a:off x="3183490" y="1520149"/>
            <a:ext cx="2774700" cy="2774700"/>
          </a:xfrm>
          <a:prstGeom prst="blockArc">
            <a:avLst>
              <a:gd name="adj1" fmla="val 12622480"/>
              <a:gd name="adj2" fmla="val 19662822"/>
              <a:gd name="adj3" fmla="val 20729"/>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8"/>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9" name="Google Shape;419;p48"/>
          <p:cNvGrpSpPr/>
          <p:nvPr/>
        </p:nvGrpSpPr>
        <p:grpSpPr>
          <a:xfrm rot="-7200165">
            <a:off x="3337679" y="3183706"/>
            <a:ext cx="585010" cy="585536"/>
            <a:chOff x="1967628" y="812211"/>
            <a:chExt cx="588000" cy="588000"/>
          </a:xfrm>
        </p:grpSpPr>
        <p:sp>
          <p:nvSpPr>
            <p:cNvPr id="420" name="Google Shape;420;p48"/>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8"/>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48"/>
          <p:cNvGrpSpPr/>
          <p:nvPr/>
        </p:nvGrpSpPr>
        <p:grpSpPr>
          <a:xfrm>
            <a:off x="4264097" y="1537251"/>
            <a:ext cx="585000" cy="585529"/>
            <a:chOff x="1970048" y="811613"/>
            <a:chExt cx="588000" cy="588000"/>
          </a:xfrm>
        </p:grpSpPr>
        <p:sp>
          <p:nvSpPr>
            <p:cNvPr id="423" name="Google Shape;423;p48"/>
            <p:cNvSpPr/>
            <p:nvPr/>
          </p:nvSpPr>
          <p:spPr>
            <a:xfrm rot="39023">
              <a:off x="1973329" y="814894"/>
              <a:ext cx="581437" cy="581437"/>
            </a:xfrm>
            <a:prstGeom prst="pie">
              <a:avLst>
                <a:gd name="adj1" fmla="val 6190354"/>
                <a:gd name="adj2" fmla="val 14996165"/>
              </a:avLst>
            </a:prstGeom>
            <a:solidFill>
              <a:srgbClr val="EFEFEF"/>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48"/>
            <p:cNvSpPr/>
            <p:nvPr/>
          </p:nvSpPr>
          <p:spPr>
            <a:xfrm rot="10800000">
              <a:off x="1973295" y="814927"/>
              <a:ext cx="581400" cy="581400"/>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 name="Google Shape;425;p48"/>
          <p:cNvGrpSpPr/>
          <p:nvPr/>
        </p:nvGrpSpPr>
        <p:grpSpPr>
          <a:xfrm rot="7200165">
            <a:off x="5229931" y="3161636"/>
            <a:ext cx="585010" cy="585536"/>
            <a:chOff x="1977085" y="811649"/>
            <a:chExt cx="588000" cy="588000"/>
          </a:xfrm>
        </p:grpSpPr>
        <p:sp>
          <p:nvSpPr>
            <p:cNvPr id="426" name="Google Shape;426;p48"/>
            <p:cNvSpPr/>
            <p:nvPr/>
          </p:nvSpPr>
          <p:spPr>
            <a:xfrm rot="39023">
              <a:off x="1980366" y="814930"/>
              <a:ext cx="581437" cy="581437"/>
            </a:xfrm>
            <a:prstGeom prst="pie">
              <a:avLst>
                <a:gd name="adj1" fmla="val 6190354"/>
                <a:gd name="adj2" fmla="val 14996165"/>
              </a:avLst>
            </a:prstGeom>
            <a:solidFill>
              <a:srgbClr val="A9B7C0"/>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48"/>
            <p:cNvSpPr/>
            <p:nvPr/>
          </p:nvSpPr>
          <p:spPr>
            <a:xfrm rot="10800000">
              <a:off x="1980332" y="814963"/>
              <a:ext cx="581400" cy="581400"/>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8" name="Google Shape;428;p48"/>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A9B7C0"/>
                </a:solidFill>
                <a:latin typeface="Roboto"/>
                <a:ea typeface="Roboto"/>
                <a:cs typeface="Roboto"/>
                <a:sym typeface="Roboto"/>
              </a:rPr>
              <a:t>03 </a:t>
            </a:r>
            <a:endParaRPr sz="1600" b="1" i="0" u="none" strike="noStrike" cap="none">
              <a:solidFill>
                <a:srgbClr val="A9B7C0"/>
              </a:solidFill>
              <a:latin typeface="Roboto"/>
              <a:ea typeface="Roboto"/>
              <a:cs typeface="Roboto"/>
              <a:sym typeface="Roboto"/>
            </a:endParaRPr>
          </a:p>
        </p:txBody>
      </p:sp>
      <p:sp>
        <p:nvSpPr>
          <p:cNvPr id="429" name="Google Shape;429;p48"/>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Roboto"/>
                <a:ea typeface="Roboto"/>
                <a:cs typeface="Roboto"/>
                <a:sym typeface="Roboto"/>
              </a:rPr>
              <a:t>01 </a:t>
            </a:r>
            <a:endParaRPr sz="1600" b="1" i="0" u="none" strike="noStrike" cap="none">
              <a:solidFill>
                <a:srgbClr val="000000"/>
              </a:solidFill>
              <a:latin typeface="Roboto"/>
              <a:ea typeface="Roboto"/>
              <a:cs typeface="Roboto"/>
              <a:sym typeface="Roboto"/>
            </a:endParaRPr>
          </a:p>
        </p:txBody>
      </p:sp>
      <p:sp>
        <p:nvSpPr>
          <p:cNvPr id="430" name="Google Shape;430;p48"/>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02 </a:t>
            </a:r>
            <a:endParaRPr sz="1600" b="1" i="0" u="none" strike="noStrike" cap="none">
              <a:solidFill>
                <a:srgbClr val="FFFFFF"/>
              </a:solidFill>
              <a:latin typeface="Roboto"/>
              <a:ea typeface="Roboto"/>
              <a:cs typeface="Roboto"/>
              <a:sym typeface="Roboto"/>
            </a:endParaRPr>
          </a:p>
        </p:txBody>
      </p:sp>
      <p:sp>
        <p:nvSpPr>
          <p:cNvPr id="431" name="Google Shape;431;p48"/>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A9B7C0"/>
                </a:solidFill>
                <a:latin typeface="Roboto"/>
                <a:ea typeface="Roboto"/>
                <a:cs typeface="Roboto"/>
                <a:sym typeface="Roboto"/>
              </a:rPr>
              <a:t> Trust yourself</a:t>
            </a:r>
            <a:endParaRPr sz="1800" b="0" i="0" u="none" strike="noStrike" cap="none">
              <a:solidFill>
                <a:srgbClr val="A9B7C0"/>
              </a:solidFill>
              <a:latin typeface="Roboto"/>
              <a:ea typeface="Roboto"/>
              <a:cs typeface="Roboto"/>
              <a:sym typeface="Roboto"/>
            </a:endParaRPr>
          </a:p>
        </p:txBody>
      </p:sp>
      <p:sp>
        <p:nvSpPr>
          <p:cNvPr id="432" name="Google Shape;432;p48"/>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A9B7C0"/>
                </a:solidFill>
                <a:latin typeface="Roboto"/>
                <a:ea typeface="Roboto"/>
                <a:cs typeface="Roboto"/>
                <a:sym typeface="Roboto"/>
              </a:rPr>
              <a:t>Appreciate your successes</a:t>
            </a:r>
            <a:endParaRPr sz="1800" b="0" i="0" u="none" strike="noStrike" cap="none">
              <a:solidFill>
                <a:srgbClr val="A9B7C0"/>
              </a:solidFill>
              <a:latin typeface="Roboto"/>
              <a:ea typeface="Roboto"/>
              <a:cs typeface="Roboto"/>
              <a:sym typeface="Roboto"/>
            </a:endParaRPr>
          </a:p>
        </p:txBody>
      </p:sp>
      <p:sp>
        <p:nvSpPr>
          <p:cNvPr id="433" name="Google Shape;433;p48"/>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 Work hard!</a:t>
            </a:r>
            <a:endParaRPr sz="1800" b="0" i="0" u="none" strike="noStrike" cap="none">
              <a:solidFill>
                <a:srgbClr val="000000"/>
              </a:solidFill>
              <a:latin typeface="Roboto"/>
              <a:ea typeface="Roboto"/>
              <a:cs typeface="Roboto"/>
              <a:sym typeface="Roboto"/>
            </a:endParaRPr>
          </a:p>
        </p:txBody>
      </p:sp>
      <p:cxnSp>
        <p:nvCxnSpPr>
          <p:cNvPr id="434" name="Google Shape;434;p48"/>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marL="0" lvl="0" indent="0" algn="l" rtl="0">
              <a:lnSpc>
                <a:spcPct val="100000"/>
              </a:lnSpc>
              <a:spcBef>
                <a:spcPts val="0"/>
              </a:spcBef>
              <a:spcAft>
                <a:spcPts val="0"/>
              </a:spcAft>
              <a:buSzPts val="2400"/>
              <a:buNone/>
            </a:pPr>
            <a:endParaRPr/>
          </a:p>
        </p:txBody>
      </p:sp>
      <p:sp>
        <p:nvSpPr>
          <p:cNvPr id="441" name="Google Shape;44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marL="0" lvl="0" indent="0" algn="l" rtl="0">
              <a:lnSpc>
                <a:spcPct val="100000"/>
              </a:lnSpc>
              <a:spcBef>
                <a:spcPts val="0"/>
              </a:spcBef>
              <a:spcAft>
                <a:spcPts val="0"/>
              </a:spcAft>
              <a:buSzPts val="1800"/>
              <a:buNone/>
            </a:pPr>
            <a:endParaRPr/>
          </a:p>
        </p:txBody>
      </p:sp>
      <p:cxnSp>
        <p:nvCxnSpPr>
          <p:cNvPr id="442" name="Google Shape;442;p49"/>
          <p:cNvCxnSpPr/>
          <p:nvPr/>
        </p:nvCxnSpPr>
        <p:spPr>
          <a:xfrm rot="10800000">
            <a:off x="4917648" y="1693850"/>
            <a:ext cx="3603300" cy="0"/>
          </a:xfrm>
          <a:prstGeom prst="straightConnector1">
            <a:avLst/>
          </a:prstGeom>
          <a:noFill/>
          <a:ln w="9525" cap="flat" cmpd="sng">
            <a:solidFill>
              <a:srgbClr val="A9B7C0"/>
            </a:solidFill>
            <a:prstDash val="solid"/>
            <a:round/>
            <a:headEnd type="none" w="sm" len="sm"/>
            <a:tailEnd type="none" w="sm" len="sm"/>
          </a:ln>
        </p:spPr>
      </p:cxnSp>
      <p:cxnSp>
        <p:nvCxnSpPr>
          <p:cNvPr id="443" name="Google Shape;443;p49"/>
          <p:cNvCxnSpPr/>
          <p:nvPr/>
        </p:nvCxnSpPr>
        <p:spPr>
          <a:xfrm rot="10800000">
            <a:off x="5289048" y="3598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444" name="Google Shape;444;p49"/>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445" name="Google Shape;445;p49"/>
          <p:cNvSpPr/>
          <p:nvPr/>
        </p:nvSpPr>
        <p:spPr>
          <a:xfrm rot="3600185">
            <a:off x="3169983" y="1541431"/>
            <a:ext cx="2774659" cy="2774659"/>
          </a:xfrm>
          <a:prstGeom prst="blockArc">
            <a:avLst>
              <a:gd name="adj1" fmla="val 12622480"/>
              <a:gd name="adj2" fmla="val 19781569"/>
              <a:gd name="adj3" fmla="val 20773"/>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9"/>
          <p:cNvSpPr/>
          <p:nvPr/>
        </p:nvSpPr>
        <p:spPr>
          <a:xfrm rot="10800000">
            <a:off x="3183490" y="1520149"/>
            <a:ext cx="2774700" cy="2774700"/>
          </a:xfrm>
          <a:prstGeom prst="blockArc">
            <a:avLst>
              <a:gd name="adj1" fmla="val 12622480"/>
              <a:gd name="adj2" fmla="val 19662822"/>
              <a:gd name="adj3" fmla="val 20729"/>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9"/>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49"/>
          <p:cNvGrpSpPr/>
          <p:nvPr/>
        </p:nvGrpSpPr>
        <p:grpSpPr>
          <a:xfrm rot="-7200165">
            <a:off x="3337679" y="3183706"/>
            <a:ext cx="585010" cy="585536"/>
            <a:chOff x="1967628" y="812211"/>
            <a:chExt cx="588000" cy="588000"/>
          </a:xfrm>
        </p:grpSpPr>
        <p:sp>
          <p:nvSpPr>
            <p:cNvPr id="449" name="Google Shape;449;p49"/>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9"/>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 name="Google Shape;451;p49"/>
          <p:cNvGrpSpPr/>
          <p:nvPr/>
        </p:nvGrpSpPr>
        <p:grpSpPr>
          <a:xfrm>
            <a:off x="4264097" y="1537251"/>
            <a:ext cx="585000" cy="585529"/>
            <a:chOff x="1970048" y="811613"/>
            <a:chExt cx="588000" cy="588000"/>
          </a:xfrm>
        </p:grpSpPr>
        <p:sp>
          <p:nvSpPr>
            <p:cNvPr id="452" name="Google Shape;452;p49"/>
            <p:cNvSpPr/>
            <p:nvPr/>
          </p:nvSpPr>
          <p:spPr>
            <a:xfrm rot="39023">
              <a:off x="1973329" y="814894"/>
              <a:ext cx="581437" cy="581437"/>
            </a:xfrm>
            <a:prstGeom prst="pie">
              <a:avLst>
                <a:gd name="adj1" fmla="val 6190354"/>
                <a:gd name="adj2" fmla="val 14996165"/>
              </a:avLst>
            </a:prstGeom>
            <a:solidFill>
              <a:srgbClr val="EFEFEF"/>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9"/>
            <p:cNvSpPr/>
            <p:nvPr/>
          </p:nvSpPr>
          <p:spPr>
            <a:xfrm rot="10800000">
              <a:off x="1973295" y="814927"/>
              <a:ext cx="581400" cy="581400"/>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 name="Google Shape;454;p49"/>
          <p:cNvGrpSpPr/>
          <p:nvPr/>
        </p:nvGrpSpPr>
        <p:grpSpPr>
          <a:xfrm rot="7200165">
            <a:off x="5229931" y="3161636"/>
            <a:ext cx="585010" cy="585536"/>
            <a:chOff x="1977085" y="811649"/>
            <a:chExt cx="588000" cy="588000"/>
          </a:xfrm>
        </p:grpSpPr>
        <p:sp>
          <p:nvSpPr>
            <p:cNvPr id="455" name="Google Shape;455;p49"/>
            <p:cNvSpPr/>
            <p:nvPr/>
          </p:nvSpPr>
          <p:spPr>
            <a:xfrm rot="39023">
              <a:off x="1980366" y="814930"/>
              <a:ext cx="581437" cy="581437"/>
            </a:xfrm>
            <a:prstGeom prst="pie">
              <a:avLst>
                <a:gd name="adj1" fmla="val 6190354"/>
                <a:gd name="adj2" fmla="val 14996165"/>
              </a:avLst>
            </a:prstGeom>
            <a:solidFill>
              <a:srgbClr val="AFCA54"/>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9"/>
            <p:cNvSpPr/>
            <p:nvPr/>
          </p:nvSpPr>
          <p:spPr>
            <a:xfrm rot="10800000">
              <a:off x="1980332" y="814963"/>
              <a:ext cx="581400" cy="581400"/>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7" name="Google Shape;457;p49"/>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A9B7C0"/>
                </a:solidFill>
                <a:latin typeface="Roboto"/>
                <a:ea typeface="Roboto"/>
                <a:cs typeface="Roboto"/>
                <a:sym typeface="Roboto"/>
              </a:rPr>
              <a:t>03 </a:t>
            </a:r>
            <a:endParaRPr sz="1600" b="1" i="0" u="none" strike="noStrike" cap="none">
              <a:solidFill>
                <a:srgbClr val="A9B7C0"/>
              </a:solidFill>
              <a:latin typeface="Roboto"/>
              <a:ea typeface="Roboto"/>
              <a:cs typeface="Roboto"/>
              <a:sym typeface="Roboto"/>
            </a:endParaRPr>
          </a:p>
        </p:txBody>
      </p:sp>
      <p:sp>
        <p:nvSpPr>
          <p:cNvPr id="458" name="Google Shape;458;p49"/>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Roboto"/>
                <a:ea typeface="Roboto"/>
                <a:cs typeface="Roboto"/>
                <a:sym typeface="Roboto"/>
              </a:rPr>
              <a:t>01 </a:t>
            </a:r>
            <a:endParaRPr sz="1600" b="1" i="0" u="none" strike="noStrike" cap="none">
              <a:solidFill>
                <a:srgbClr val="000000"/>
              </a:solidFill>
              <a:latin typeface="Roboto"/>
              <a:ea typeface="Roboto"/>
              <a:cs typeface="Roboto"/>
              <a:sym typeface="Roboto"/>
            </a:endParaRPr>
          </a:p>
        </p:txBody>
      </p:sp>
      <p:sp>
        <p:nvSpPr>
          <p:cNvPr id="459" name="Google Shape;459;p49"/>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02 </a:t>
            </a:r>
            <a:endParaRPr sz="1600" b="1" i="0" u="none" strike="noStrike" cap="none">
              <a:solidFill>
                <a:srgbClr val="FFFFFF"/>
              </a:solidFill>
              <a:latin typeface="Roboto"/>
              <a:ea typeface="Roboto"/>
              <a:cs typeface="Roboto"/>
              <a:sym typeface="Roboto"/>
            </a:endParaRPr>
          </a:p>
        </p:txBody>
      </p:sp>
      <p:sp>
        <p:nvSpPr>
          <p:cNvPr id="460" name="Google Shape;460;p49"/>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A9B7C0"/>
                </a:solidFill>
                <a:latin typeface="Roboto"/>
                <a:ea typeface="Roboto"/>
                <a:cs typeface="Roboto"/>
                <a:sym typeface="Roboto"/>
              </a:rPr>
              <a:t> Trust yourself</a:t>
            </a:r>
            <a:endParaRPr sz="1800" b="0" i="0" u="none" strike="noStrike" cap="none">
              <a:solidFill>
                <a:srgbClr val="A9B7C0"/>
              </a:solidFill>
              <a:latin typeface="Roboto"/>
              <a:ea typeface="Roboto"/>
              <a:cs typeface="Roboto"/>
              <a:sym typeface="Roboto"/>
            </a:endParaRPr>
          </a:p>
        </p:txBody>
      </p:sp>
      <p:sp>
        <p:nvSpPr>
          <p:cNvPr id="461" name="Google Shape;461;p49"/>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Celebrate your successes</a:t>
            </a:r>
            <a:endParaRPr sz="1800" b="0" i="0" u="none" strike="noStrike" cap="none">
              <a:solidFill>
                <a:srgbClr val="000000"/>
              </a:solidFill>
              <a:latin typeface="Roboto"/>
              <a:ea typeface="Roboto"/>
              <a:cs typeface="Roboto"/>
              <a:sym typeface="Roboto"/>
            </a:endParaRPr>
          </a:p>
        </p:txBody>
      </p:sp>
      <p:sp>
        <p:nvSpPr>
          <p:cNvPr id="462" name="Google Shape;462;p49"/>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 Work hard!</a:t>
            </a:r>
            <a:endParaRPr sz="1800" b="0" i="0" u="none" strike="noStrike" cap="none">
              <a:solidFill>
                <a:srgbClr val="000000"/>
              </a:solidFill>
              <a:latin typeface="Roboto"/>
              <a:ea typeface="Roboto"/>
              <a:cs typeface="Roboto"/>
              <a:sym typeface="Roboto"/>
            </a:endParaRPr>
          </a:p>
        </p:txBody>
      </p:sp>
      <p:cxnSp>
        <p:nvCxnSpPr>
          <p:cNvPr id="463" name="Google Shape;463;p49"/>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Advice for the Journey</a:t>
            </a:r>
            <a:endParaRPr/>
          </a:p>
        </p:txBody>
      </p:sp>
      <p:sp>
        <p:nvSpPr>
          <p:cNvPr id="470" name="Google Shape;470;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marL="0" lvl="0" indent="0" algn="l" rtl="0">
              <a:lnSpc>
                <a:spcPct val="100000"/>
              </a:lnSpc>
              <a:spcBef>
                <a:spcPts val="0"/>
              </a:spcBef>
              <a:spcAft>
                <a:spcPts val="0"/>
              </a:spcAft>
              <a:buSzPts val="1800"/>
              <a:buNone/>
            </a:pPr>
            <a:endParaRPr/>
          </a:p>
        </p:txBody>
      </p:sp>
      <p:cxnSp>
        <p:nvCxnSpPr>
          <p:cNvPr id="471" name="Google Shape;471;p50"/>
          <p:cNvCxnSpPr/>
          <p:nvPr/>
        </p:nvCxnSpPr>
        <p:spPr>
          <a:xfrm rot="10800000">
            <a:off x="4917648" y="1693850"/>
            <a:ext cx="3603300" cy="0"/>
          </a:xfrm>
          <a:prstGeom prst="straightConnector1">
            <a:avLst/>
          </a:prstGeom>
          <a:noFill/>
          <a:ln w="9525" cap="flat" cmpd="sng">
            <a:solidFill>
              <a:srgbClr val="000000"/>
            </a:solidFill>
            <a:prstDash val="solid"/>
            <a:round/>
            <a:headEnd type="none" w="sm" len="sm"/>
            <a:tailEnd type="none" w="sm" len="sm"/>
          </a:ln>
        </p:spPr>
      </p:cxnSp>
      <p:cxnSp>
        <p:nvCxnSpPr>
          <p:cNvPr id="472" name="Google Shape;472;p50"/>
          <p:cNvCxnSpPr/>
          <p:nvPr/>
        </p:nvCxnSpPr>
        <p:spPr>
          <a:xfrm rot="10800000">
            <a:off x="5289048" y="3598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473" name="Google Shape;473;p50"/>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474" name="Google Shape;474;p50"/>
          <p:cNvSpPr/>
          <p:nvPr/>
        </p:nvSpPr>
        <p:spPr>
          <a:xfrm rot="3600185">
            <a:off x="3169983" y="1541431"/>
            <a:ext cx="2774659" cy="2774659"/>
          </a:xfrm>
          <a:prstGeom prst="blockArc">
            <a:avLst>
              <a:gd name="adj1" fmla="val 12622480"/>
              <a:gd name="adj2" fmla="val 19781569"/>
              <a:gd name="adj3" fmla="val 20773"/>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50"/>
          <p:cNvSpPr/>
          <p:nvPr/>
        </p:nvSpPr>
        <p:spPr>
          <a:xfrm rot="10800000">
            <a:off x="3183490" y="1520149"/>
            <a:ext cx="2774700" cy="2774700"/>
          </a:xfrm>
          <a:prstGeom prst="blockArc">
            <a:avLst>
              <a:gd name="adj1" fmla="val 12622480"/>
              <a:gd name="adj2" fmla="val 19662822"/>
              <a:gd name="adj3" fmla="val 20729"/>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50"/>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7" name="Google Shape;477;p50"/>
          <p:cNvGrpSpPr/>
          <p:nvPr/>
        </p:nvGrpSpPr>
        <p:grpSpPr>
          <a:xfrm rot="-7200165">
            <a:off x="3337679" y="3183706"/>
            <a:ext cx="585010" cy="585536"/>
            <a:chOff x="1967628" y="812211"/>
            <a:chExt cx="588000" cy="588000"/>
          </a:xfrm>
        </p:grpSpPr>
        <p:sp>
          <p:nvSpPr>
            <p:cNvPr id="478" name="Google Shape;478;p50"/>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50"/>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0" name="Google Shape;480;p50"/>
          <p:cNvGrpSpPr/>
          <p:nvPr/>
        </p:nvGrpSpPr>
        <p:grpSpPr>
          <a:xfrm>
            <a:off x="4264097" y="1537251"/>
            <a:ext cx="585000" cy="585529"/>
            <a:chOff x="1970048" y="811613"/>
            <a:chExt cx="588000" cy="588000"/>
          </a:xfrm>
        </p:grpSpPr>
        <p:sp>
          <p:nvSpPr>
            <p:cNvPr id="481" name="Google Shape;481;p50"/>
            <p:cNvSpPr/>
            <p:nvPr/>
          </p:nvSpPr>
          <p:spPr>
            <a:xfrm rot="39023">
              <a:off x="1973329" y="814894"/>
              <a:ext cx="581437" cy="581437"/>
            </a:xfrm>
            <a:prstGeom prst="pie">
              <a:avLst>
                <a:gd name="adj1" fmla="val 6190354"/>
                <a:gd name="adj2" fmla="val 14996165"/>
              </a:avLst>
            </a:prstGeom>
            <a:solidFill>
              <a:srgbClr val="4FA786"/>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50"/>
            <p:cNvSpPr/>
            <p:nvPr/>
          </p:nvSpPr>
          <p:spPr>
            <a:xfrm rot="10800000">
              <a:off x="1973295" y="814927"/>
              <a:ext cx="581400" cy="581400"/>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 name="Google Shape;483;p50"/>
          <p:cNvGrpSpPr/>
          <p:nvPr/>
        </p:nvGrpSpPr>
        <p:grpSpPr>
          <a:xfrm rot="7200165">
            <a:off x="5229931" y="3161636"/>
            <a:ext cx="585010" cy="585536"/>
            <a:chOff x="1977085" y="811649"/>
            <a:chExt cx="588000" cy="588000"/>
          </a:xfrm>
        </p:grpSpPr>
        <p:sp>
          <p:nvSpPr>
            <p:cNvPr id="484" name="Google Shape;484;p50"/>
            <p:cNvSpPr/>
            <p:nvPr/>
          </p:nvSpPr>
          <p:spPr>
            <a:xfrm rot="39023">
              <a:off x="1980366" y="814930"/>
              <a:ext cx="581437" cy="581437"/>
            </a:xfrm>
            <a:prstGeom prst="pie">
              <a:avLst>
                <a:gd name="adj1" fmla="val 6190354"/>
                <a:gd name="adj2" fmla="val 14996165"/>
              </a:avLst>
            </a:prstGeom>
            <a:solidFill>
              <a:srgbClr val="AFCA54"/>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50"/>
            <p:cNvSpPr/>
            <p:nvPr/>
          </p:nvSpPr>
          <p:spPr>
            <a:xfrm rot="10800000">
              <a:off x="1980332" y="814963"/>
              <a:ext cx="581400" cy="581400"/>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6" name="Google Shape;486;p50"/>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03 </a:t>
            </a:r>
            <a:endParaRPr sz="1600" b="1" i="0" u="none" strike="noStrike" cap="none">
              <a:solidFill>
                <a:srgbClr val="FFFFFF"/>
              </a:solidFill>
              <a:latin typeface="Roboto"/>
              <a:ea typeface="Roboto"/>
              <a:cs typeface="Roboto"/>
              <a:sym typeface="Roboto"/>
            </a:endParaRPr>
          </a:p>
        </p:txBody>
      </p:sp>
      <p:sp>
        <p:nvSpPr>
          <p:cNvPr id="487" name="Google Shape;487;p50"/>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Roboto"/>
                <a:ea typeface="Roboto"/>
                <a:cs typeface="Roboto"/>
                <a:sym typeface="Roboto"/>
              </a:rPr>
              <a:t>01 </a:t>
            </a:r>
            <a:endParaRPr sz="1600" b="1" i="0" u="none" strike="noStrike" cap="none">
              <a:solidFill>
                <a:srgbClr val="000000"/>
              </a:solidFill>
              <a:latin typeface="Roboto"/>
              <a:ea typeface="Roboto"/>
              <a:cs typeface="Roboto"/>
              <a:sym typeface="Roboto"/>
            </a:endParaRPr>
          </a:p>
        </p:txBody>
      </p:sp>
      <p:sp>
        <p:nvSpPr>
          <p:cNvPr id="488" name="Google Shape;488;p50"/>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02 </a:t>
            </a:r>
            <a:endParaRPr sz="1600" b="1" i="0" u="none" strike="noStrike" cap="none">
              <a:solidFill>
                <a:srgbClr val="FFFFFF"/>
              </a:solidFill>
              <a:latin typeface="Roboto"/>
              <a:ea typeface="Roboto"/>
              <a:cs typeface="Roboto"/>
              <a:sym typeface="Roboto"/>
            </a:endParaRPr>
          </a:p>
        </p:txBody>
      </p:sp>
      <p:sp>
        <p:nvSpPr>
          <p:cNvPr id="489" name="Google Shape;489;p50"/>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 Trust yourself</a:t>
            </a:r>
            <a:endParaRPr sz="1800" b="0" i="0" u="none" strike="noStrike" cap="none">
              <a:solidFill>
                <a:srgbClr val="000000"/>
              </a:solidFill>
              <a:latin typeface="Roboto"/>
              <a:ea typeface="Roboto"/>
              <a:cs typeface="Roboto"/>
              <a:sym typeface="Roboto"/>
            </a:endParaRPr>
          </a:p>
        </p:txBody>
      </p:sp>
      <p:sp>
        <p:nvSpPr>
          <p:cNvPr id="490" name="Google Shape;490;p50"/>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Celebrate your successes</a:t>
            </a:r>
            <a:endParaRPr sz="1800" b="0" i="0" u="none" strike="noStrike" cap="none">
              <a:solidFill>
                <a:srgbClr val="000000"/>
              </a:solidFill>
              <a:latin typeface="Roboto"/>
              <a:ea typeface="Roboto"/>
              <a:cs typeface="Roboto"/>
              <a:sym typeface="Roboto"/>
            </a:endParaRPr>
          </a:p>
        </p:txBody>
      </p:sp>
      <p:sp>
        <p:nvSpPr>
          <p:cNvPr id="491" name="Google Shape;491;p50"/>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rgbClr val="000000"/>
                </a:solidFill>
                <a:latin typeface="Roboto"/>
                <a:ea typeface="Roboto"/>
                <a:cs typeface="Roboto"/>
                <a:sym typeface="Roboto"/>
              </a:rPr>
              <a:t> Work hard!</a:t>
            </a:r>
            <a:endParaRPr sz="1800" b="0" i="0" u="none" strike="noStrike" cap="none">
              <a:solidFill>
                <a:srgbClr val="000000"/>
              </a:solidFill>
              <a:latin typeface="Roboto"/>
              <a:ea typeface="Roboto"/>
              <a:cs typeface="Roboto"/>
              <a:sym typeface="Roboto"/>
            </a:endParaRPr>
          </a:p>
        </p:txBody>
      </p:sp>
      <p:cxnSp>
        <p:nvCxnSpPr>
          <p:cNvPr id="492" name="Google Shape;492;p50"/>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a:stretch/>
        </p:blipFill>
        <p:spPr>
          <a:xfrm>
            <a:off x="471550" y="1192000"/>
            <a:ext cx="5531274" cy="3573413"/>
          </a:xfrm>
          <a:prstGeom prst="rect">
            <a:avLst/>
          </a:prstGeom>
          <a:noFill/>
          <a:ln>
            <a:noFill/>
          </a:ln>
        </p:spPr>
      </p:pic>
      <p:sp>
        <p:nvSpPr>
          <p:cNvPr id="499" name="Google Shape;49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And Remember...</a:t>
            </a:r>
            <a:endParaRPr/>
          </a:p>
        </p:txBody>
      </p:sp>
      <p:sp>
        <p:nvSpPr>
          <p:cNvPr id="500" name="Google Shape;50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t>If you want to go fast, go alone. If you want to go far, go with a team.</a:t>
            </a:r>
            <a:endParaRPr/>
          </a:p>
          <a:p>
            <a:pPr marL="0" lvl="0" indent="0" algn="l" rtl="0">
              <a:lnSpc>
                <a:spcPct val="100000"/>
              </a:lnSpc>
              <a:spcBef>
                <a:spcPts val="0"/>
              </a:spcBef>
              <a:spcAft>
                <a:spcPts val="0"/>
              </a:spcAft>
              <a:buSzPts val="1800"/>
              <a:buNone/>
            </a:pPr>
            <a:endParaRPr/>
          </a:p>
        </p:txBody>
      </p:sp>
      <p:cxnSp>
        <p:nvCxnSpPr>
          <p:cNvPr id="501" name="Google Shape;501;p51"/>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4100"/>
              <a:buFont typeface="Arial"/>
              <a:buNone/>
            </a:pPr>
            <a:r>
              <a:rPr lang="en"/>
              <a:t>Course Structure</a:t>
            </a:r>
            <a:endParaRPr/>
          </a:p>
          <a:p>
            <a:pPr marL="0" lvl="0" indent="0" algn="ctr" rtl="0">
              <a:lnSpc>
                <a:spcPct val="100000"/>
              </a:lnSpc>
              <a:spcBef>
                <a:spcPts val="0"/>
              </a:spcBef>
              <a:spcAft>
                <a:spcPts val="0"/>
              </a:spcAft>
              <a:buSzPts val="36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Daily Schedule</a:t>
            </a:r>
            <a:endParaRPr/>
          </a:p>
        </p:txBody>
      </p:sp>
      <p:sp>
        <p:nvSpPr>
          <p:cNvPr id="522" name="Google Shape;52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In each class, we’ll cover the following:</a:t>
            </a:r>
            <a:endParaRPr/>
          </a:p>
        </p:txBody>
      </p:sp>
      <p:sp>
        <p:nvSpPr>
          <p:cNvPr id="523" name="Google Shape;523;p5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Set objectives</a:t>
            </a:r>
            <a:endParaRPr/>
          </a:p>
        </p:txBody>
      </p:sp>
      <p:sp>
        <p:nvSpPr>
          <p:cNvPr id="524" name="Google Shape;524;p5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Brief background lecture</a:t>
            </a:r>
            <a:endParaRPr/>
          </a:p>
        </p:txBody>
      </p:sp>
      <p:sp>
        <p:nvSpPr>
          <p:cNvPr id="525" name="Google Shape;525;p5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Watch me/coding demos</a:t>
            </a:r>
            <a:endParaRPr/>
          </a:p>
        </p:txBody>
      </p:sp>
      <p:sp>
        <p:nvSpPr>
          <p:cNvPr id="526" name="Google Shape;526;p5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Code discussions</a:t>
            </a:r>
            <a:endParaRPr/>
          </a:p>
        </p:txBody>
      </p:sp>
      <p:sp>
        <p:nvSpPr>
          <p:cNvPr id="527" name="Google Shape;527;p5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In-class exercises</a:t>
            </a:r>
            <a:endParaRPr/>
          </a:p>
        </p:txBody>
      </p:sp>
      <p:sp>
        <p:nvSpPr>
          <p:cNvPr id="528" name="Google Shape;528;p5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t>Project work</a:t>
            </a:r>
            <a:endParaRPr/>
          </a:p>
        </p:txBody>
      </p:sp>
      <p:cxnSp>
        <p:nvCxnSpPr>
          <p:cNvPr id="529" name="Google Shape;529;p54"/>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Daily Schedule</a:t>
            </a:r>
            <a:endParaRPr/>
          </a:p>
        </p:txBody>
      </p:sp>
      <p:sp>
        <p:nvSpPr>
          <p:cNvPr id="536" name="Google Shape;53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marL="0" lvl="0" indent="0" algn="l" rtl="0">
              <a:lnSpc>
                <a:spcPct val="100000"/>
              </a:lnSpc>
              <a:spcBef>
                <a:spcPts val="0"/>
              </a:spcBef>
              <a:spcAft>
                <a:spcPts val="0"/>
              </a:spcAft>
              <a:buSzPts val="1800"/>
              <a:buNone/>
            </a:pPr>
            <a:endParaRPr/>
          </a:p>
        </p:txBody>
      </p:sp>
      <p:sp>
        <p:nvSpPr>
          <p:cNvPr id="537" name="Google Shape;537;p55"/>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Set objectives</a:t>
            </a:r>
            <a:endParaRPr/>
          </a:p>
        </p:txBody>
      </p:sp>
      <p:sp>
        <p:nvSpPr>
          <p:cNvPr id="538" name="Google Shape;538;p5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Brief background lecture</a:t>
            </a:r>
            <a:endParaRPr/>
          </a:p>
        </p:txBody>
      </p:sp>
      <p:sp>
        <p:nvSpPr>
          <p:cNvPr id="539" name="Google Shape;539;p5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rPr>
              <a:t>Watch me/coding demos</a:t>
            </a:r>
            <a:endParaRPr/>
          </a:p>
        </p:txBody>
      </p:sp>
      <p:sp>
        <p:nvSpPr>
          <p:cNvPr id="540" name="Google Shape;540;p5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Code discussions</a:t>
            </a:r>
            <a:endParaRPr/>
          </a:p>
        </p:txBody>
      </p:sp>
      <p:sp>
        <p:nvSpPr>
          <p:cNvPr id="541" name="Google Shape;541;p55"/>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In-class exercises</a:t>
            </a:r>
            <a:endParaRPr/>
          </a:p>
        </p:txBody>
      </p:sp>
      <p:sp>
        <p:nvSpPr>
          <p:cNvPr id="542" name="Google Shape;542;p55"/>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SzPts val="1400"/>
              <a:buNone/>
            </a:pPr>
            <a:r>
              <a:rPr lang="en">
                <a:solidFill>
                  <a:schemeClr val="dk1"/>
                </a:solidFill>
              </a:rPr>
              <a:t>Project work</a:t>
            </a:r>
            <a:endParaRPr/>
          </a:p>
        </p:txBody>
      </p:sp>
      <p:sp>
        <p:nvSpPr>
          <p:cNvPr id="543" name="Google Shape;543;p55"/>
          <p:cNvSpPr txBox="1"/>
          <p:nvPr/>
        </p:nvSpPr>
        <p:spPr>
          <a:xfrm>
            <a:off x="5650600" y="3914350"/>
            <a:ext cx="2806200" cy="100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000000"/>
                </a:solidFill>
                <a:latin typeface="Roboto"/>
                <a:ea typeface="Roboto"/>
                <a:cs typeface="Roboto"/>
                <a:sym typeface="Roboto"/>
              </a:rPr>
              <a:t>This is the super important stuff—ALWAYS BE CODING!</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544" name="Google Shape;544;p55"/>
          <p:cNvPicPr preferRelativeResize="0"/>
          <p:nvPr/>
        </p:nvPicPr>
        <p:blipFill rotWithShape="1">
          <a:blip r:embed="rId3">
            <a:alphaModFix/>
          </a:blip>
          <a:srcRect/>
          <a:stretch/>
        </p:blipFill>
        <p:spPr>
          <a:xfrm>
            <a:off x="4783425" y="3781562"/>
            <a:ext cx="867168" cy="964313"/>
          </a:xfrm>
          <a:prstGeom prst="rect">
            <a:avLst/>
          </a:prstGeom>
          <a:noFill/>
          <a:ln>
            <a:noFill/>
          </a:ln>
        </p:spPr>
      </p:pic>
      <p:cxnSp>
        <p:nvCxnSpPr>
          <p:cNvPr id="545" name="Google Shape;545;p55"/>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4100"/>
              <a:buFont typeface="Arial"/>
              <a:buNone/>
            </a:pPr>
            <a:r>
              <a:rPr lang="en"/>
              <a:t>Prework</a:t>
            </a:r>
            <a:endParaRPr/>
          </a:p>
          <a:p>
            <a:pPr marL="0" lvl="0" indent="0" algn="ctr" rtl="0">
              <a:lnSpc>
                <a:spcPct val="100000"/>
              </a:lnSpc>
              <a:spcBef>
                <a:spcPts val="0"/>
              </a:spcBef>
              <a:spcAft>
                <a:spcPts val="0"/>
              </a:spcAft>
              <a:buSzPts val="36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lnSpc>
                <a:spcPct val="100000"/>
              </a:lnSpc>
              <a:spcBef>
                <a:spcPts val="0"/>
              </a:spcBef>
              <a:spcAft>
                <a:spcPts val="0"/>
              </a:spcAft>
              <a:buSzPts val="36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Software Checklist</a:t>
            </a:r>
            <a:endParaRPr/>
          </a:p>
        </p:txBody>
      </p:sp>
      <p:sp>
        <p:nvSpPr>
          <p:cNvPr id="558" name="Google Shape;558;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At this point, you should have all of these installed:</a:t>
            </a:r>
            <a:endParaRPr/>
          </a:p>
        </p:txBody>
      </p:sp>
      <p:sp>
        <p:nvSpPr>
          <p:cNvPr id="559" name="Google Shape;559;p57"/>
          <p:cNvSpPr txBox="1">
            <a:spLocks noGrp="1"/>
          </p:cNvSpPr>
          <p:nvPr>
            <p:ph type="body" idx="3"/>
          </p:nvPr>
        </p:nvSpPr>
        <p:spPr>
          <a:xfrm>
            <a:off x="985000" y="1280150"/>
            <a:ext cx="8171400" cy="3622200"/>
          </a:xfrm>
          <a:prstGeom prst="rect">
            <a:avLst/>
          </a:prstGeom>
          <a:noFill/>
          <a:ln>
            <a:noFill/>
          </a:ln>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a:t>Slack </a:t>
            </a:r>
            <a:endParaRPr sz="1800"/>
          </a:p>
          <a:p>
            <a:pPr marL="0" lvl="0" indent="0" algn="l" rtl="0">
              <a:lnSpc>
                <a:spcPct val="140000"/>
              </a:lnSpc>
              <a:spcBef>
                <a:spcPts val="800"/>
              </a:spcBef>
              <a:spcAft>
                <a:spcPts val="0"/>
              </a:spcAft>
              <a:buClr>
                <a:schemeClr val="dk1"/>
              </a:buClr>
              <a:buSzPts val="1100"/>
              <a:buFont typeface="Arial"/>
              <a:buNone/>
            </a:pPr>
            <a:r>
              <a:rPr lang="en" sz="1800"/>
              <a:t>Visual Studio Code</a:t>
            </a:r>
            <a:endParaRPr sz="1800"/>
          </a:p>
          <a:p>
            <a:pPr marL="0" lvl="0" indent="0" algn="l" rtl="0">
              <a:lnSpc>
                <a:spcPct val="140000"/>
              </a:lnSpc>
              <a:spcBef>
                <a:spcPts val="800"/>
              </a:spcBef>
              <a:spcAft>
                <a:spcPts val="0"/>
              </a:spcAft>
              <a:buClr>
                <a:schemeClr val="dk1"/>
              </a:buClr>
              <a:buSzPts val="1100"/>
              <a:buFont typeface="Arial"/>
              <a:buNone/>
            </a:pPr>
            <a:r>
              <a:rPr lang="en" sz="1800">
                <a:solidFill>
                  <a:schemeClr val="dk1"/>
                </a:solidFill>
              </a:rPr>
              <a:t>Git Bash (Windows) or Terminal (Mac)</a:t>
            </a:r>
            <a:endParaRPr sz="1800"/>
          </a:p>
          <a:p>
            <a:pPr marL="0" lvl="0" indent="0" algn="l" rtl="0">
              <a:lnSpc>
                <a:spcPct val="140000"/>
              </a:lnSpc>
              <a:spcBef>
                <a:spcPts val="800"/>
              </a:spcBef>
              <a:spcAft>
                <a:spcPts val="0"/>
              </a:spcAft>
              <a:buClr>
                <a:schemeClr val="dk1"/>
              </a:buClr>
              <a:buSzPts val="1100"/>
              <a:buFont typeface="Arial"/>
              <a:buNone/>
            </a:pPr>
            <a:r>
              <a:rPr lang="en" sz="1800"/>
              <a:t>Git</a:t>
            </a:r>
            <a:endParaRPr sz="1800"/>
          </a:p>
          <a:p>
            <a:pPr marL="0" lvl="0" indent="0" algn="l" rtl="0">
              <a:lnSpc>
                <a:spcPct val="140000"/>
              </a:lnSpc>
              <a:spcBef>
                <a:spcPts val="800"/>
              </a:spcBef>
              <a:spcAft>
                <a:spcPts val="0"/>
              </a:spcAft>
              <a:buClr>
                <a:schemeClr val="dk1"/>
              </a:buClr>
              <a:buSzPts val="1100"/>
              <a:buFont typeface="Arial"/>
              <a:buNone/>
            </a:pPr>
            <a:r>
              <a:rPr lang="en" sz="1800"/>
              <a:t>Node.js</a:t>
            </a:r>
            <a:endParaRPr sz="1800"/>
          </a:p>
          <a:p>
            <a:pPr marL="0" lvl="0" indent="0" algn="l" rtl="0">
              <a:lnSpc>
                <a:spcPct val="140000"/>
              </a:lnSpc>
              <a:spcBef>
                <a:spcPts val="800"/>
              </a:spcBef>
              <a:spcAft>
                <a:spcPts val="0"/>
              </a:spcAft>
              <a:buClr>
                <a:schemeClr val="dk1"/>
              </a:buClr>
              <a:buSzPts val="1100"/>
              <a:buFont typeface="Arial"/>
              <a:buNone/>
            </a:pPr>
            <a:r>
              <a:rPr lang="en" sz="1800"/>
              <a:t>Heroku-CLI</a:t>
            </a:r>
            <a:endParaRPr sz="1800"/>
          </a:p>
          <a:p>
            <a:pPr marL="0" lvl="0" indent="0" algn="l" rtl="0">
              <a:lnSpc>
                <a:spcPct val="140000"/>
              </a:lnSpc>
              <a:spcBef>
                <a:spcPts val="800"/>
              </a:spcBef>
              <a:spcAft>
                <a:spcPts val="800"/>
              </a:spcAft>
              <a:buSzPts val="1400"/>
              <a:buNone/>
            </a:pPr>
            <a:r>
              <a:rPr lang="en" sz="1800"/>
              <a:t>Google Chrome</a:t>
            </a:r>
            <a:endParaRPr sz="1800"/>
          </a:p>
        </p:txBody>
      </p:sp>
      <p:sp>
        <p:nvSpPr>
          <p:cNvPr id="560" name="Google Shape;560;p57"/>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57"/>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57"/>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57"/>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57"/>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57"/>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57"/>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67" name="Google Shape;567;p57"/>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Accounts Checklist</a:t>
            </a:r>
            <a:endParaRPr/>
          </a:p>
        </p:txBody>
      </p:sp>
      <p:sp>
        <p:nvSpPr>
          <p:cNvPr id="574" name="Google Shape;574;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You should also have accounts for:</a:t>
            </a:r>
            <a:endParaRPr/>
          </a:p>
        </p:txBody>
      </p:sp>
      <p:sp>
        <p:nvSpPr>
          <p:cNvPr id="575" name="Google Shape;575;p58"/>
          <p:cNvSpPr txBox="1">
            <a:spLocks noGrp="1"/>
          </p:cNvSpPr>
          <p:nvPr>
            <p:ph type="body" idx="3"/>
          </p:nvPr>
        </p:nvSpPr>
        <p:spPr>
          <a:xfrm>
            <a:off x="985000" y="1280150"/>
            <a:ext cx="8171400" cy="3622200"/>
          </a:xfrm>
          <a:prstGeom prst="rect">
            <a:avLst/>
          </a:prstGeom>
          <a:noFill/>
          <a:ln>
            <a:noFill/>
          </a:ln>
        </p:spPr>
        <p:txBody>
          <a:bodyPr spcFirstLastPara="1" wrap="square" lIns="0" tIns="91425" rIns="91425" bIns="91425" anchor="t" anchorCtr="0">
            <a:noAutofit/>
          </a:bodyPr>
          <a:lstStyle/>
          <a:p>
            <a:pPr marL="0" lvl="0" indent="0" algn="l" rtl="0">
              <a:lnSpc>
                <a:spcPct val="140000"/>
              </a:lnSpc>
              <a:spcBef>
                <a:spcPts val="0"/>
              </a:spcBef>
              <a:spcAft>
                <a:spcPts val="0"/>
              </a:spcAft>
              <a:buSzPts val="1400"/>
              <a:buNone/>
            </a:pPr>
            <a:r>
              <a:rPr lang="en" sz="1800"/>
              <a:t>GitHub (with SSH Integration)</a:t>
            </a:r>
            <a:endParaRPr sz="1800"/>
          </a:p>
          <a:p>
            <a:pPr marL="0" lvl="0" indent="0" algn="l" rtl="0">
              <a:lnSpc>
                <a:spcPct val="140000"/>
              </a:lnSpc>
              <a:spcBef>
                <a:spcPts val="800"/>
              </a:spcBef>
              <a:spcAft>
                <a:spcPts val="0"/>
              </a:spcAft>
              <a:buSzPts val="1400"/>
              <a:buNone/>
            </a:pPr>
            <a:r>
              <a:rPr lang="en" sz="1800"/>
              <a:t>Heroku</a:t>
            </a:r>
            <a:endParaRPr sz="1800"/>
          </a:p>
          <a:p>
            <a:pPr marL="0" lvl="0" indent="0" algn="l" rtl="0">
              <a:lnSpc>
                <a:spcPct val="140000"/>
              </a:lnSpc>
              <a:spcBef>
                <a:spcPts val="800"/>
              </a:spcBef>
              <a:spcAft>
                <a:spcPts val="0"/>
              </a:spcAft>
              <a:buSzPts val="1400"/>
              <a:buNone/>
            </a:pPr>
            <a:r>
              <a:rPr lang="en" sz="1800"/>
              <a:t>LinkedIn</a:t>
            </a:r>
            <a:endParaRPr sz="1800"/>
          </a:p>
          <a:p>
            <a:pPr marL="0" lvl="0" indent="0" algn="l" rtl="0">
              <a:lnSpc>
                <a:spcPct val="140000"/>
              </a:lnSpc>
              <a:spcBef>
                <a:spcPts val="800"/>
              </a:spcBef>
              <a:spcAft>
                <a:spcPts val="0"/>
              </a:spcAft>
              <a:buSzPts val="1400"/>
              <a:buNone/>
            </a:pPr>
            <a:r>
              <a:rPr lang="en" sz="1800"/>
              <a:t>Stack Overflow</a:t>
            </a:r>
            <a:endParaRPr sz="1800"/>
          </a:p>
          <a:p>
            <a:pPr marL="0" lvl="0" indent="0" algn="l" rtl="0">
              <a:lnSpc>
                <a:spcPct val="140000"/>
              </a:lnSpc>
              <a:spcBef>
                <a:spcPts val="800"/>
              </a:spcBef>
              <a:spcAft>
                <a:spcPts val="800"/>
              </a:spcAft>
              <a:buSzPts val="1400"/>
              <a:buNone/>
            </a:pPr>
            <a:endParaRPr sz="1800"/>
          </a:p>
        </p:txBody>
      </p:sp>
      <p:sp>
        <p:nvSpPr>
          <p:cNvPr id="576" name="Google Shape;576;p58"/>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58"/>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58"/>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58"/>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0" name="Google Shape;580;p58"/>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Self-Check</a:t>
            </a:r>
            <a:endParaRPr/>
          </a:p>
        </p:txBody>
      </p:sp>
      <p:sp>
        <p:nvSpPr>
          <p:cNvPr id="587" name="Google Shape;587;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Let’s do some quick checks of the following:</a:t>
            </a:r>
            <a:endParaRPr/>
          </a:p>
        </p:txBody>
      </p:sp>
      <p:sp>
        <p:nvSpPr>
          <p:cNvPr id="588" name="Google Shape;588;p59"/>
          <p:cNvSpPr txBox="1">
            <a:spLocks noGrp="1"/>
          </p:cNvSpPr>
          <p:nvPr>
            <p:ph type="body" idx="3"/>
          </p:nvPr>
        </p:nvSpPr>
        <p:spPr>
          <a:xfrm>
            <a:off x="985000" y="1280150"/>
            <a:ext cx="8159100" cy="3622200"/>
          </a:xfrm>
          <a:prstGeom prst="rect">
            <a:avLst/>
          </a:prstGeom>
          <a:noFill/>
          <a:ln>
            <a:noFill/>
          </a:ln>
        </p:spPr>
        <p:txBody>
          <a:bodyPr spcFirstLastPara="1" wrap="square" lIns="0" tIns="91425" rIns="91425" bIns="91425" anchor="t" anchorCtr="0">
            <a:noAutofit/>
          </a:bodyPr>
          <a:lstStyle/>
          <a:p>
            <a:pPr marL="0" lvl="0" indent="0" algn="l" rtl="0">
              <a:lnSpc>
                <a:spcPct val="140000"/>
              </a:lnSpc>
              <a:spcBef>
                <a:spcPts val="0"/>
              </a:spcBef>
              <a:spcAft>
                <a:spcPts val="0"/>
              </a:spcAft>
              <a:buSzPts val="1400"/>
              <a:buNone/>
            </a:pPr>
            <a:r>
              <a:rPr lang="en" sz="1800"/>
              <a:t>Visual Studio Code Check</a:t>
            </a:r>
            <a:endParaRPr sz="1800"/>
          </a:p>
          <a:p>
            <a:pPr marL="0" lvl="0" indent="0" algn="l" rtl="0">
              <a:lnSpc>
                <a:spcPct val="140000"/>
              </a:lnSpc>
              <a:spcBef>
                <a:spcPts val="800"/>
              </a:spcBef>
              <a:spcAft>
                <a:spcPts val="0"/>
              </a:spcAft>
              <a:buSzPts val="1400"/>
              <a:buNone/>
            </a:pPr>
            <a:r>
              <a:rPr lang="en" sz="1800"/>
              <a:t>Git Bash/Terminal Check</a:t>
            </a:r>
            <a:endParaRPr sz="1800"/>
          </a:p>
          <a:p>
            <a:pPr marL="0" lvl="0" indent="0" algn="l" rtl="0">
              <a:lnSpc>
                <a:spcPct val="140000"/>
              </a:lnSpc>
              <a:spcBef>
                <a:spcPts val="800"/>
              </a:spcBef>
              <a:spcAft>
                <a:spcPts val="0"/>
              </a:spcAft>
              <a:buSzPts val="1400"/>
              <a:buNone/>
            </a:pPr>
            <a:r>
              <a:rPr lang="en" sz="1800"/>
              <a:t>Node Check</a:t>
            </a:r>
            <a:endParaRPr sz="1800"/>
          </a:p>
          <a:p>
            <a:pPr marL="0" lvl="0" indent="0" algn="l" rtl="0">
              <a:lnSpc>
                <a:spcPct val="140000"/>
              </a:lnSpc>
              <a:spcBef>
                <a:spcPts val="800"/>
              </a:spcBef>
              <a:spcAft>
                <a:spcPts val="0"/>
              </a:spcAft>
              <a:buSzPts val="1400"/>
              <a:buNone/>
            </a:pPr>
            <a:r>
              <a:rPr lang="en" sz="1800"/>
              <a:t>Git Check </a:t>
            </a:r>
            <a:endParaRPr sz="1800"/>
          </a:p>
          <a:p>
            <a:pPr marL="0" lvl="0" indent="0" algn="l" rtl="0">
              <a:lnSpc>
                <a:spcPct val="140000"/>
              </a:lnSpc>
              <a:spcBef>
                <a:spcPts val="800"/>
              </a:spcBef>
              <a:spcAft>
                <a:spcPts val="0"/>
              </a:spcAft>
              <a:buSzPts val="1400"/>
              <a:buNone/>
            </a:pPr>
            <a:r>
              <a:rPr lang="en" sz="1800"/>
              <a:t>Heroku Check</a:t>
            </a:r>
            <a:endParaRPr sz="1800"/>
          </a:p>
          <a:p>
            <a:pPr marL="0" lvl="0" indent="0" algn="l" rtl="0">
              <a:lnSpc>
                <a:spcPct val="140000"/>
              </a:lnSpc>
              <a:spcBef>
                <a:spcPts val="800"/>
              </a:spcBef>
              <a:spcAft>
                <a:spcPts val="0"/>
              </a:spcAft>
              <a:buSzPts val="1400"/>
              <a:buNone/>
            </a:pPr>
            <a:endParaRPr sz="1800"/>
          </a:p>
          <a:p>
            <a:pPr marL="0" lvl="0" indent="0" algn="l" rtl="0">
              <a:lnSpc>
                <a:spcPct val="140000"/>
              </a:lnSpc>
              <a:spcBef>
                <a:spcPts val="800"/>
              </a:spcBef>
              <a:spcAft>
                <a:spcPts val="800"/>
              </a:spcAft>
              <a:buSzPts val="1400"/>
              <a:buNone/>
            </a:pPr>
            <a:endParaRPr sz="1800"/>
          </a:p>
        </p:txBody>
      </p:sp>
      <p:sp>
        <p:nvSpPr>
          <p:cNvPr id="589" name="Google Shape;589;p59"/>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59"/>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59"/>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59"/>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59"/>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94" name="Google Shape;594;p59"/>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The Modern Web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What Exactly Is Full-Stack Development?</a:t>
            </a:r>
            <a:endParaRPr/>
          </a:p>
        </p:txBody>
      </p:sp>
      <p:pic>
        <p:nvPicPr>
          <p:cNvPr id="606" name="Google Shape;606;p61"/>
          <p:cNvPicPr preferRelativeResize="0"/>
          <p:nvPr/>
        </p:nvPicPr>
        <p:blipFill rotWithShape="1">
          <a:blip r:embed="rId3">
            <a:alphaModFix/>
          </a:blip>
          <a:srcRect/>
          <a:stretch/>
        </p:blipFill>
        <p:spPr>
          <a:xfrm>
            <a:off x="457200" y="686100"/>
            <a:ext cx="8134225" cy="4078149"/>
          </a:xfrm>
          <a:prstGeom prst="rect">
            <a:avLst/>
          </a:prstGeom>
          <a:noFill/>
          <a:ln>
            <a:noFill/>
          </a:ln>
        </p:spPr>
      </p:pic>
      <p:cxnSp>
        <p:nvCxnSpPr>
          <p:cNvPr id="607" name="Google Shape;607;p61"/>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2"/>
          <p:cNvSpPr txBox="1">
            <a:spLocks noGrp="1"/>
          </p:cNvSpPr>
          <p:nvPr>
            <p:ph type="title"/>
          </p:nvPr>
        </p:nvSpPr>
        <p:spPr>
          <a:xfrm>
            <a:off x="-12300" y="-171675"/>
            <a:ext cx="86895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dirty="0"/>
              <a:t>The “Magic” of YouTube</a:t>
            </a:r>
            <a:endParaRPr dirty="0"/>
          </a:p>
        </p:txBody>
      </p:sp>
      <p:pic>
        <p:nvPicPr>
          <p:cNvPr id="614" name="Google Shape;614;p62"/>
          <p:cNvPicPr preferRelativeResize="0"/>
          <p:nvPr/>
        </p:nvPicPr>
        <p:blipFill>
          <a:blip r:embed="rId3">
            <a:alphaModFix/>
          </a:blip>
          <a:stretch>
            <a:fillRect/>
          </a:stretch>
        </p:blipFill>
        <p:spPr>
          <a:xfrm>
            <a:off x="271325" y="686100"/>
            <a:ext cx="8583253" cy="4444326"/>
          </a:xfrm>
          <a:prstGeom prst="rect">
            <a:avLst/>
          </a:prstGeom>
          <a:noFill/>
          <a:ln>
            <a:noFill/>
          </a:ln>
        </p:spPr>
      </p:pic>
      <p:cxnSp>
        <p:nvCxnSpPr>
          <p:cNvPr id="615" name="Google Shape;615;p62"/>
          <p:cNvCxnSpPr/>
          <p:nvPr/>
        </p:nvCxnSpPr>
        <p:spPr>
          <a:xfrm rot="10800000" flipH="1">
            <a:off x="28325" y="4696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cxnSp>
        <p:nvCxnSpPr>
          <p:cNvPr id="620" name="Google Shape;620;p63"/>
          <p:cNvCxnSpPr/>
          <p:nvPr/>
        </p:nvCxnSpPr>
        <p:spPr>
          <a:xfrm>
            <a:off x="301275" y="2703362"/>
            <a:ext cx="8507100" cy="0"/>
          </a:xfrm>
          <a:prstGeom prst="straightConnector1">
            <a:avLst/>
          </a:prstGeom>
          <a:noFill/>
          <a:ln w="9525" cap="flat" cmpd="sng">
            <a:solidFill>
              <a:schemeClr val="dk2"/>
            </a:solidFill>
            <a:prstDash val="dash"/>
            <a:round/>
            <a:headEnd type="none" w="sm" len="sm"/>
            <a:tailEnd type="none" w="sm" len="sm"/>
          </a:ln>
        </p:spPr>
      </p:cxnSp>
      <p:sp>
        <p:nvSpPr>
          <p:cNvPr id="621" name="Google Shape;621;p63"/>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User requests a </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webpage</a:t>
            </a:r>
            <a:endParaRPr sz="900" b="0" i="0" u="none" strike="noStrike" cap="none">
              <a:solidFill>
                <a:srgbClr val="000000"/>
              </a:solidFill>
              <a:latin typeface="Roboto Medium"/>
              <a:ea typeface="Roboto Medium"/>
              <a:cs typeface="Roboto Medium"/>
              <a:sym typeface="Roboto Medium"/>
            </a:endParaRPr>
          </a:p>
        </p:txBody>
      </p:sp>
      <p:grpSp>
        <p:nvGrpSpPr>
          <p:cNvPr id="622" name="Google Shape;622;p63"/>
          <p:cNvGrpSpPr/>
          <p:nvPr/>
        </p:nvGrpSpPr>
        <p:grpSpPr>
          <a:xfrm rot="5400000" flipH="1">
            <a:off x="2273367" y="1459659"/>
            <a:ext cx="235523" cy="740333"/>
            <a:chOff x="5698139" y="2180119"/>
            <a:chExt cx="260997" cy="820404"/>
          </a:xfrm>
        </p:grpSpPr>
        <p:sp>
          <p:nvSpPr>
            <p:cNvPr id="623" name="Google Shape;623;p63"/>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24" name="Google Shape;624;p63"/>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5" name="Google Shape;625;p63"/>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6" name="Google Shape;626;p63"/>
          <p:cNvGrpSpPr/>
          <p:nvPr/>
        </p:nvGrpSpPr>
        <p:grpSpPr>
          <a:xfrm rot="-5400000">
            <a:off x="2410431" y="995847"/>
            <a:ext cx="235523" cy="740333"/>
            <a:chOff x="5698139" y="2180119"/>
            <a:chExt cx="260997" cy="820404"/>
          </a:xfrm>
        </p:grpSpPr>
        <p:sp>
          <p:nvSpPr>
            <p:cNvPr id="627" name="Google Shape;627;p63"/>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28" name="Google Shape;628;p63"/>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9" name="Google Shape;629;p63"/>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Browser shows webpage to user</a:t>
            </a:r>
            <a:endParaRPr sz="900" b="0" i="0" u="none" strike="noStrike" cap="none">
              <a:solidFill>
                <a:srgbClr val="000000"/>
              </a:solidFill>
              <a:latin typeface="Roboto Medium"/>
              <a:ea typeface="Roboto Medium"/>
              <a:cs typeface="Roboto Medium"/>
              <a:sym typeface="Roboto Medium"/>
            </a:endParaRPr>
          </a:p>
        </p:txBody>
      </p:sp>
      <p:grpSp>
        <p:nvGrpSpPr>
          <p:cNvPr id="630" name="Google Shape;630;p63"/>
          <p:cNvGrpSpPr/>
          <p:nvPr/>
        </p:nvGrpSpPr>
        <p:grpSpPr>
          <a:xfrm rot="-5400000">
            <a:off x="3992138" y="995847"/>
            <a:ext cx="235523" cy="740333"/>
            <a:chOff x="5698139" y="2180119"/>
            <a:chExt cx="260997" cy="820404"/>
          </a:xfrm>
        </p:grpSpPr>
        <p:sp>
          <p:nvSpPr>
            <p:cNvPr id="631" name="Google Shape;631;p63"/>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32" name="Google Shape;632;p63"/>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3" name="Google Shape;633;p63"/>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27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Web browser </a:t>
            </a:r>
            <a:endParaRPr sz="900" b="0" i="0" u="none" strike="noStrike" cap="none">
              <a:solidFill>
                <a:schemeClr val="dk1"/>
              </a:solidFill>
              <a:latin typeface="Roboto Medium"/>
              <a:ea typeface="Roboto Medium"/>
              <a:cs typeface="Roboto Medium"/>
              <a:sym typeface="Roboto Medium"/>
            </a:endParaRPr>
          </a:p>
        </p:txBody>
      </p:sp>
      <p:grpSp>
        <p:nvGrpSpPr>
          <p:cNvPr id="634" name="Google Shape;634;p63"/>
          <p:cNvGrpSpPr/>
          <p:nvPr/>
        </p:nvGrpSpPr>
        <p:grpSpPr>
          <a:xfrm rot="-2166903">
            <a:off x="5532806" y="1495590"/>
            <a:ext cx="235753" cy="848372"/>
            <a:chOff x="5698139" y="2180119"/>
            <a:chExt cx="260997" cy="820404"/>
          </a:xfrm>
        </p:grpSpPr>
        <p:sp>
          <p:nvSpPr>
            <p:cNvPr id="635" name="Google Shape;635;p63"/>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36" name="Google Shape;636;p63"/>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7" name="Google Shape;637;p63"/>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Server sends HTML back to browser </a:t>
            </a:r>
            <a:endParaRPr sz="900" b="0" i="0" u="none" strike="noStrike" cap="none">
              <a:solidFill>
                <a:schemeClr val="dk1"/>
              </a:solidFill>
              <a:latin typeface="Roboto Medium"/>
              <a:ea typeface="Roboto Medium"/>
              <a:cs typeface="Roboto Medium"/>
              <a:sym typeface="Roboto Medium"/>
            </a:endParaRPr>
          </a:p>
        </p:txBody>
      </p:sp>
      <p:grpSp>
        <p:nvGrpSpPr>
          <p:cNvPr id="638" name="Google Shape;638;p63"/>
          <p:cNvGrpSpPr/>
          <p:nvPr/>
        </p:nvGrpSpPr>
        <p:grpSpPr>
          <a:xfrm>
            <a:off x="5918761" y="2410431"/>
            <a:ext cx="235523" cy="740333"/>
            <a:chOff x="5698139" y="2180119"/>
            <a:chExt cx="260997" cy="820404"/>
          </a:xfrm>
        </p:grpSpPr>
        <p:sp>
          <p:nvSpPr>
            <p:cNvPr id="639" name="Google Shape;639;p63"/>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0" name="Google Shape;640;p63"/>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1" name="Google Shape;641;p63"/>
          <p:cNvGrpSpPr/>
          <p:nvPr/>
        </p:nvGrpSpPr>
        <p:grpSpPr>
          <a:xfrm rot="5400000">
            <a:off x="5510825" y="3740186"/>
            <a:ext cx="581914" cy="235524"/>
            <a:chOff x="1782310" y="2784872"/>
            <a:chExt cx="820405" cy="260998"/>
          </a:xfrm>
        </p:grpSpPr>
        <p:sp>
          <p:nvSpPr>
            <p:cNvPr id="642" name="Google Shape;642;p63"/>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3" name="Google Shape;643;p63"/>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4" name="Google Shape;644;p63"/>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Template engine</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renders HTML</a:t>
            </a:r>
            <a:endParaRPr sz="900" b="0" i="0" u="none" strike="noStrike" cap="none">
              <a:solidFill>
                <a:schemeClr val="dk1"/>
              </a:solidFill>
              <a:latin typeface="Roboto Medium"/>
              <a:ea typeface="Roboto Medium"/>
              <a:cs typeface="Roboto Medium"/>
              <a:sym typeface="Roboto Medium"/>
            </a:endParaRPr>
          </a:p>
        </p:txBody>
      </p:sp>
      <p:grpSp>
        <p:nvGrpSpPr>
          <p:cNvPr id="645" name="Google Shape;645;p63"/>
          <p:cNvGrpSpPr/>
          <p:nvPr/>
        </p:nvGrpSpPr>
        <p:grpSpPr>
          <a:xfrm rot="5400000">
            <a:off x="5510825" y="4309974"/>
            <a:ext cx="581914" cy="235524"/>
            <a:chOff x="1782310" y="2784872"/>
            <a:chExt cx="820405" cy="260998"/>
          </a:xfrm>
        </p:grpSpPr>
        <p:sp>
          <p:nvSpPr>
            <p:cNvPr id="646" name="Google Shape;646;p63"/>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7" name="Google Shape;647;p63"/>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8" name="Google Shape;648;p63"/>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27425"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Template engine</a:t>
            </a:r>
            <a:endParaRPr sz="900" b="0" i="0" u="none" strike="noStrike" cap="none">
              <a:solidFill>
                <a:schemeClr val="dk1"/>
              </a:solidFill>
              <a:latin typeface="Roboto Medium"/>
              <a:ea typeface="Roboto Medium"/>
              <a:cs typeface="Roboto Medium"/>
              <a:sym typeface="Roboto Medium"/>
            </a:endParaRPr>
          </a:p>
        </p:txBody>
      </p:sp>
      <p:grpSp>
        <p:nvGrpSpPr>
          <p:cNvPr id="649" name="Google Shape;649;p63"/>
          <p:cNvGrpSpPr/>
          <p:nvPr/>
        </p:nvGrpSpPr>
        <p:grpSpPr>
          <a:xfrm rot="5400000" flipH="1">
            <a:off x="5052607" y="4103129"/>
            <a:ext cx="581914" cy="235524"/>
            <a:chOff x="1782310" y="2784872"/>
            <a:chExt cx="820405" cy="260998"/>
          </a:xfrm>
        </p:grpSpPr>
        <p:sp>
          <p:nvSpPr>
            <p:cNvPr id="650" name="Google Shape;650;p63"/>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51" name="Google Shape;651;p63"/>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2" name="Google Shape;652;p63"/>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Server passes data </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to template engine </a:t>
            </a:r>
            <a:endParaRPr sz="900" b="0" i="0" u="none" strike="noStrike" cap="none">
              <a:solidFill>
                <a:schemeClr val="dk1"/>
              </a:solidFill>
              <a:latin typeface="Roboto Medium"/>
              <a:ea typeface="Roboto Medium"/>
              <a:cs typeface="Roboto Medium"/>
              <a:sym typeface="Roboto Medium"/>
            </a:endParaRPr>
          </a:p>
        </p:txBody>
      </p:sp>
      <p:grpSp>
        <p:nvGrpSpPr>
          <p:cNvPr id="653" name="Google Shape;653;p63"/>
          <p:cNvGrpSpPr/>
          <p:nvPr/>
        </p:nvGrpSpPr>
        <p:grpSpPr>
          <a:xfrm rot="5400000" flipH="1">
            <a:off x="4901454" y="3497321"/>
            <a:ext cx="740334" cy="235524"/>
            <a:chOff x="1782310" y="2784872"/>
            <a:chExt cx="820405" cy="260998"/>
          </a:xfrm>
        </p:grpSpPr>
        <p:sp>
          <p:nvSpPr>
            <p:cNvPr id="654" name="Google Shape;654;p63"/>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55" name="Google Shape;655;p63"/>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6" name="Google Shape;656;p63"/>
          <p:cNvSpPr/>
          <p:nvPr/>
        </p:nvSpPr>
        <p:spPr>
          <a:xfrm>
            <a:off x="4070289" y="2891679"/>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Medium"/>
                <a:ea typeface="Roboto Medium"/>
                <a:cs typeface="Roboto Medium"/>
                <a:sym typeface="Roboto Medium"/>
              </a:rPr>
              <a:t>Server</a:t>
            </a:r>
            <a:endParaRPr sz="1400" b="0" i="0" u="none" strike="noStrike" cap="none">
              <a:solidFill>
                <a:schemeClr val="dk1"/>
              </a:solidFill>
              <a:latin typeface="Roboto Medium"/>
              <a:ea typeface="Roboto Medium"/>
              <a:cs typeface="Roboto Medium"/>
              <a:sym typeface="Roboto Medium"/>
            </a:endParaRPr>
          </a:p>
        </p:txBody>
      </p:sp>
      <p:grpSp>
        <p:nvGrpSpPr>
          <p:cNvPr id="657" name="Google Shape;657;p63"/>
          <p:cNvGrpSpPr/>
          <p:nvPr/>
        </p:nvGrpSpPr>
        <p:grpSpPr>
          <a:xfrm flipH="1">
            <a:off x="3531810" y="3426505"/>
            <a:ext cx="740334" cy="235524"/>
            <a:chOff x="1782310" y="2784872"/>
            <a:chExt cx="820405" cy="260998"/>
          </a:xfrm>
        </p:grpSpPr>
        <p:sp>
          <p:nvSpPr>
            <p:cNvPr id="658" name="Google Shape;658;p63"/>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59" name="Google Shape;659;p63"/>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0" name="Google Shape;660;p63"/>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Database returns query results</a:t>
            </a:r>
            <a:endParaRPr sz="900" b="0" i="0" u="none" strike="noStrike" cap="none">
              <a:solidFill>
                <a:schemeClr val="dk1"/>
              </a:solidFill>
              <a:latin typeface="Roboto Medium"/>
              <a:ea typeface="Roboto Medium"/>
              <a:cs typeface="Roboto Medium"/>
              <a:sym typeface="Roboto Medium"/>
            </a:endParaRPr>
          </a:p>
        </p:txBody>
      </p:sp>
      <p:grpSp>
        <p:nvGrpSpPr>
          <p:cNvPr id="661" name="Google Shape;661;p63"/>
          <p:cNvGrpSpPr/>
          <p:nvPr/>
        </p:nvGrpSpPr>
        <p:grpSpPr>
          <a:xfrm flipH="1">
            <a:off x="1909806" y="3436726"/>
            <a:ext cx="740334" cy="235524"/>
            <a:chOff x="1782310" y="2784872"/>
            <a:chExt cx="820405" cy="260998"/>
          </a:xfrm>
        </p:grpSpPr>
        <p:sp>
          <p:nvSpPr>
            <p:cNvPr id="662" name="Google Shape;662;p63"/>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63" name="Google Shape;663;p63"/>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63"/>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3657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MySQL database</a:t>
            </a:r>
            <a:endParaRPr sz="900" b="0" i="0" u="none" strike="noStrike" cap="none">
              <a:solidFill>
                <a:schemeClr val="dk1"/>
              </a:solidFill>
              <a:latin typeface="Roboto Medium"/>
              <a:ea typeface="Roboto Medium"/>
              <a:cs typeface="Roboto Medium"/>
              <a:sym typeface="Roboto Medium"/>
            </a:endParaRPr>
          </a:p>
        </p:txBody>
      </p:sp>
      <p:grpSp>
        <p:nvGrpSpPr>
          <p:cNvPr id="665" name="Google Shape;665;p63"/>
          <p:cNvGrpSpPr/>
          <p:nvPr/>
        </p:nvGrpSpPr>
        <p:grpSpPr>
          <a:xfrm>
            <a:off x="2201077" y="2972913"/>
            <a:ext cx="740334" cy="235524"/>
            <a:chOff x="1782310" y="2784872"/>
            <a:chExt cx="820405" cy="260998"/>
          </a:xfrm>
        </p:grpSpPr>
        <p:sp>
          <p:nvSpPr>
            <p:cNvPr id="666" name="Google Shape;666;p63"/>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67" name="Google Shape;667;p63"/>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8" name="Google Shape;668;p63"/>
          <p:cNvGrpSpPr/>
          <p:nvPr/>
        </p:nvGrpSpPr>
        <p:grpSpPr>
          <a:xfrm rot="8633097">
            <a:off x="5379141" y="2321439"/>
            <a:ext cx="235753" cy="848372"/>
            <a:chOff x="5698139" y="2180119"/>
            <a:chExt cx="260997" cy="820404"/>
          </a:xfrm>
        </p:grpSpPr>
        <p:sp>
          <p:nvSpPr>
            <p:cNvPr id="669" name="Google Shape;669;p63"/>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70" name="Google Shape;670;p63"/>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1" name="Google Shape;671;p6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2400"/>
              <a:buFont typeface="Arial"/>
              <a:buNone/>
            </a:pPr>
            <a:r>
              <a:rPr lang="en"/>
              <a:t>Full-Stack Development</a:t>
            </a:r>
            <a:endParaRPr/>
          </a:p>
          <a:p>
            <a:pPr marL="0" lvl="0" indent="0" algn="l" rtl="0">
              <a:lnSpc>
                <a:spcPct val="100000"/>
              </a:lnSpc>
              <a:spcBef>
                <a:spcPts val="0"/>
              </a:spcBef>
              <a:spcAft>
                <a:spcPts val="0"/>
              </a:spcAft>
              <a:buSzPts val="2400"/>
              <a:buNone/>
            </a:pPr>
            <a:endParaRPr/>
          </a:p>
        </p:txBody>
      </p:sp>
      <p:pic>
        <p:nvPicPr>
          <p:cNvPr id="672" name="Google Shape;672;p63"/>
          <p:cNvPicPr preferRelativeResize="0"/>
          <p:nvPr/>
        </p:nvPicPr>
        <p:blipFill rotWithShape="1">
          <a:blip r:embed="rId3">
            <a:alphaModFix/>
          </a:blip>
          <a:srcRect/>
          <a:stretch/>
        </p:blipFill>
        <p:spPr>
          <a:xfrm>
            <a:off x="1361305" y="3098413"/>
            <a:ext cx="671003" cy="649501"/>
          </a:xfrm>
          <a:prstGeom prst="rect">
            <a:avLst/>
          </a:prstGeom>
          <a:noFill/>
          <a:ln>
            <a:noFill/>
          </a:ln>
        </p:spPr>
      </p:pic>
      <p:sp>
        <p:nvSpPr>
          <p:cNvPr id="673" name="Google Shape;673;p63"/>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Server queries database</a:t>
            </a:r>
            <a:endParaRPr sz="900" b="0" i="0" u="none" strike="noStrike" cap="none">
              <a:solidFill>
                <a:schemeClr val="dk1"/>
              </a:solidFill>
              <a:latin typeface="Roboto Medium"/>
              <a:ea typeface="Roboto Medium"/>
              <a:cs typeface="Roboto Medium"/>
              <a:sym typeface="Roboto Medium"/>
            </a:endParaRPr>
          </a:p>
        </p:txBody>
      </p:sp>
      <p:sp>
        <p:nvSpPr>
          <p:cNvPr id="674" name="Google Shape;674;p63"/>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Browser talks to server</a:t>
            </a:r>
            <a:endParaRPr sz="900" b="0" i="0" u="none" strike="noStrike" cap="none">
              <a:solidFill>
                <a:schemeClr val="dk1"/>
              </a:solidFill>
              <a:latin typeface="Roboto Medium"/>
              <a:ea typeface="Roboto Medium"/>
              <a:cs typeface="Roboto Medium"/>
              <a:sym typeface="Roboto Medium"/>
            </a:endParaRPr>
          </a:p>
        </p:txBody>
      </p:sp>
      <p:grpSp>
        <p:nvGrpSpPr>
          <p:cNvPr id="675" name="Google Shape;675;p63"/>
          <p:cNvGrpSpPr/>
          <p:nvPr/>
        </p:nvGrpSpPr>
        <p:grpSpPr>
          <a:xfrm rot="5400000">
            <a:off x="5628091" y="3621867"/>
            <a:ext cx="347031" cy="222918"/>
            <a:chOff x="1782310" y="2784872"/>
            <a:chExt cx="820405" cy="260998"/>
          </a:xfrm>
        </p:grpSpPr>
        <p:sp>
          <p:nvSpPr>
            <p:cNvPr id="676" name="Google Shape;676;p63"/>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77" name="Google Shape;677;p63"/>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8" name="Google Shape;678;p63"/>
          <p:cNvGrpSpPr/>
          <p:nvPr/>
        </p:nvGrpSpPr>
        <p:grpSpPr>
          <a:xfrm rot="5400000" flipH="1">
            <a:off x="3859539" y="1506185"/>
            <a:ext cx="226963" cy="603818"/>
            <a:chOff x="5698139" y="2180119"/>
            <a:chExt cx="260997" cy="820404"/>
          </a:xfrm>
        </p:grpSpPr>
        <p:sp>
          <p:nvSpPr>
            <p:cNvPr id="679" name="Google Shape;679;p63"/>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80" name="Google Shape;680;p63"/>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1" name="Google Shape;681;p63"/>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2" name="Google Shape;682;p63"/>
          <p:cNvGrpSpPr/>
          <p:nvPr/>
        </p:nvGrpSpPr>
        <p:grpSpPr>
          <a:xfrm rot="10800000" flipH="1">
            <a:off x="4677424" y="1811128"/>
            <a:ext cx="226937" cy="445069"/>
            <a:chOff x="5698139" y="2180119"/>
            <a:chExt cx="260997" cy="820404"/>
          </a:xfrm>
        </p:grpSpPr>
        <p:sp>
          <p:nvSpPr>
            <p:cNvPr id="683" name="Google Shape;683;p63"/>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84" name="Google Shape;684;p63"/>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5" name="Google Shape;685;p63"/>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6" name="Google Shape;686;p63"/>
          <p:cNvGrpSpPr/>
          <p:nvPr/>
        </p:nvGrpSpPr>
        <p:grpSpPr>
          <a:xfrm>
            <a:off x="3677249" y="2972913"/>
            <a:ext cx="740334" cy="235524"/>
            <a:chOff x="1782310" y="2784872"/>
            <a:chExt cx="820405" cy="260998"/>
          </a:xfrm>
        </p:grpSpPr>
        <p:sp>
          <p:nvSpPr>
            <p:cNvPr id="687" name="Google Shape;687;p63"/>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88" name="Google Shape;688;p63"/>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9" name="Google Shape;689;p63"/>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63"/>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FSF FLOW</a:t>
            </a:r>
            <a:endParaRPr sz="1200" b="0" i="0" u="none" strike="noStrike" cap="none">
              <a:solidFill>
                <a:srgbClr val="FFFFFF"/>
              </a:solidFill>
              <a:latin typeface="Arial"/>
              <a:ea typeface="Arial"/>
              <a:cs typeface="Arial"/>
              <a:sym typeface="Arial"/>
            </a:endParaRPr>
          </a:p>
        </p:txBody>
      </p:sp>
      <p:sp>
        <p:nvSpPr>
          <p:cNvPr id="691" name="Google Shape;691;p63"/>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Front end</a:t>
            </a:r>
            <a:endParaRPr sz="1200" b="0" i="0" u="none" strike="noStrike" cap="none">
              <a:solidFill>
                <a:srgbClr val="FFFFFF"/>
              </a:solidFill>
              <a:latin typeface="Arial"/>
              <a:ea typeface="Arial"/>
              <a:cs typeface="Arial"/>
              <a:sym typeface="Arial"/>
            </a:endParaRPr>
          </a:p>
        </p:txBody>
      </p:sp>
      <p:sp>
        <p:nvSpPr>
          <p:cNvPr id="692" name="Google Shape;692;p63"/>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Back end</a:t>
            </a:r>
            <a:endParaRPr sz="1200" b="0" i="0" u="none" strike="noStrike" cap="none">
              <a:solidFill>
                <a:srgbClr val="FFFFFF"/>
              </a:solidFill>
              <a:latin typeface="Arial"/>
              <a:ea typeface="Arial"/>
              <a:cs typeface="Arial"/>
              <a:sym typeface="Arial"/>
            </a:endParaRPr>
          </a:p>
        </p:txBody>
      </p:sp>
      <p:pic>
        <p:nvPicPr>
          <p:cNvPr id="693" name="Google Shape;693;p63"/>
          <p:cNvPicPr preferRelativeResize="0"/>
          <p:nvPr/>
        </p:nvPicPr>
        <p:blipFill rotWithShape="1">
          <a:blip r:embed="rId4">
            <a:alphaModFix/>
          </a:blip>
          <a:srcRect/>
          <a:stretch/>
        </p:blipFill>
        <p:spPr>
          <a:xfrm>
            <a:off x="4438475" y="1392775"/>
            <a:ext cx="687874" cy="571291"/>
          </a:xfrm>
          <a:prstGeom prst="rect">
            <a:avLst/>
          </a:prstGeom>
          <a:noFill/>
          <a:ln>
            <a:noFill/>
          </a:ln>
        </p:spPr>
      </p:pic>
      <p:pic>
        <p:nvPicPr>
          <p:cNvPr id="694" name="Google Shape;694;p63"/>
          <p:cNvPicPr preferRelativeResize="0"/>
          <p:nvPr/>
        </p:nvPicPr>
        <p:blipFill rotWithShape="1">
          <a:blip r:embed="rId5">
            <a:alphaModFix/>
          </a:blip>
          <a:srcRect/>
          <a:stretch/>
        </p:blipFill>
        <p:spPr>
          <a:xfrm>
            <a:off x="1212525" y="952424"/>
            <a:ext cx="945488" cy="1102852"/>
          </a:xfrm>
          <a:prstGeom prst="rect">
            <a:avLst/>
          </a:prstGeom>
          <a:noFill/>
          <a:ln>
            <a:noFill/>
          </a:ln>
        </p:spPr>
      </p:pic>
      <p:sp>
        <p:nvSpPr>
          <p:cNvPr id="695" name="Google Shape;695;p63"/>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b="0" i="0" u="none" strike="noStrike" cap="none">
              <a:solidFill>
                <a:srgbClr val="FFFFFF"/>
              </a:solidFill>
              <a:latin typeface="Roboto"/>
              <a:ea typeface="Roboto"/>
              <a:cs typeface="Roboto"/>
              <a:sym typeface="Roboto"/>
            </a:endParaRPr>
          </a:p>
        </p:txBody>
      </p:sp>
      <p:pic>
        <p:nvPicPr>
          <p:cNvPr id="696" name="Google Shape;696;p63"/>
          <p:cNvPicPr preferRelativeResize="0"/>
          <p:nvPr/>
        </p:nvPicPr>
        <p:blipFill rotWithShape="1">
          <a:blip r:embed="rId6">
            <a:alphaModFix/>
          </a:blip>
          <a:srcRect/>
          <a:stretch/>
        </p:blipFill>
        <p:spPr>
          <a:xfrm>
            <a:off x="5456727" y="4339208"/>
            <a:ext cx="235525" cy="2347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cxnSp>
        <p:nvCxnSpPr>
          <p:cNvPr id="701" name="Google Shape;701;p64"/>
          <p:cNvCxnSpPr/>
          <p:nvPr/>
        </p:nvCxnSpPr>
        <p:spPr>
          <a:xfrm>
            <a:off x="301275" y="2703362"/>
            <a:ext cx="8507100" cy="0"/>
          </a:xfrm>
          <a:prstGeom prst="straightConnector1">
            <a:avLst/>
          </a:prstGeom>
          <a:noFill/>
          <a:ln w="9525" cap="flat" cmpd="sng">
            <a:solidFill>
              <a:schemeClr val="dk2"/>
            </a:solidFill>
            <a:prstDash val="dash"/>
            <a:round/>
            <a:headEnd type="none" w="sm" len="sm"/>
            <a:tailEnd type="none" w="sm" len="sm"/>
          </a:ln>
        </p:spPr>
      </p:cxnSp>
      <p:sp>
        <p:nvSpPr>
          <p:cNvPr id="702" name="Google Shape;702;p64"/>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User requests a </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web page</a:t>
            </a:r>
            <a:endParaRPr sz="900" b="0" i="0" u="none" strike="noStrike" cap="none">
              <a:solidFill>
                <a:srgbClr val="000000"/>
              </a:solidFill>
              <a:latin typeface="Roboto Medium"/>
              <a:ea typeface="Roboto Medium"/>
              <a:cs typeface="Roboto Medium"/>
              <a:sym typeface="Roboto Medium"/>
            </a:endParaRPr>
          </a:p>
        </p:txBody>
      </p:sp>
      <p:grpSp>
        <p:nvGrpSpPr>
          <p:cNvPr id="703" name="Google Shape;703;p64"/>
          <p:cNvGrpSpPr/>
          <p:nvPr/>
        </p:nvGrpSpPr>
        <p:grpSpPr>
          <a:xfrm rot="5400000" flipH="1">
            <a:off x="2273367" y="1459659"/>
            <a:ext cx="235523" cy="740333"/>
            <a:chOff x="5698139" y="2180119"/>
            <a:chExt cx="260997" cy="820404"/>
          </a:xfrm>
        </p:grpSpPr>
        <p:sp>
          <p:nvSpPr>
            <p:cNvPr id="704" name="Google Shape;704;p64"/>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05" name="Google Shape;705;p64"/>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6" name="Google Shape;706;p64"/>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7" name="Google Shape;707;p64"/>
          <p:cNvGrpSpPr/>
          <p:nvPr/>
        </p:nvGrpSpPr>
        <p:grpSpPr>
          <a:xfrm rot="-5400000">
            <a:off x="2410431" y="995847"/>
            <a:ext cx="235523" cy="740333"/>
            <a:chOff x="5698139" y="2180119"/>
            <a:chExt cx="260997" cy="820404"/>
          </a:xfrm>
        </p:grpSpPr>
        <p:sp>
          <p:nvSpPr>
            <p:cNvPr id="708" name="Google Shape;708;p64"/>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09" name="Google Shape;709;p64"/>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0" name="Google Shape;710;p64"/>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Browser shows web </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page to the user</a:t>
            </a:r>
            <a:endParaRPr sz="900" b="0" i="0" u="none" strike="noStrike" cap="none">
              <a:solidFill>
                <a:srgbClr val="000000"/>
              </a:solidFill>
              <a:latin typeface="Roboto Medium"/>
              <a:ea typeface="Roboto Medium"/>
              <a:cs typeface="Roboto Medium"/>
              <a:sym typeface="Roboto Medium"/>
            </a:endParaRPr>
          </a:p>
        </p:txBody>
      </p:sp>
      <p:grpSp>
        <p:nvGrpSpPr>
          <p:cNvPr id="711" name="Google Shape;711;p64"/>
          <p:cNvGrpSpPr/>
          <p:nvPr/>
        </p:nvGrpSpPr>
        <p:grpSpPr>
          <a:xfrm rot="-5400000">
            <a:off x="3992138" y="995847"/>
            <a:ext cx="235523" cy="740333"/>
            <a:chOff x="5698139" y="2180119"/>
            <a:chExt cx="260997" cy="820404"/>
          </a:xfrm>
        </p:grpSpPr>
        <p:sp>
          <p:nvSpPr>
            <p:cNvPr id="712" name="Google Shape;712;p64"/>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13" name="Google Shape;713;p64"/>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4" name="Google Shape;714;p64"/>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27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oboto Medium"/>
                <a:ea typeface="Roboto Medium"/>
                <a:cs typeface="Roboto Medium"/>
                <a:sym typeface="Roboto Medium"/>
              </a:rPr>
              <a:t>Web browser</a:t>
            </a:r>
            <a:endParaRPr sz="900" b="0" i="0" u="none" strike="noStrike" cap="none">
              <a:solidFill>
                <a:schemeClr val="dk1"/>
              </a:solidFill>
              <a:latin typeface="Roboto Medium"/>
              <a:ea typeface="Roboto Medium"/>
              <a:cs typeface="Roboto Medium"/>
              <a:sym typeface="Roboto Medium"/>
            </a:endParaRPr>
          </a:p>
        </p:txBody>
      </p:sp>
      <p:grpSp>
        <p:nvGrpSpPr>
          <p:cNvPr id="715" name="Google Shape;715;p64"/>
          <p:cNvGrpSpPr/>
          <p:nvPr/>
        </p:nvGrpSpPr>
        <p:grpSpPr>
          <a:xfrm rot="-2166903">
            <a:off x="5532806" y="1495590"/>
            <a:ext cx="235753" cy="848372"/>
            <a:chOff x="5698139" y="2180119"/>
            <a:chExt cx="260997" cy="820404"/>
          </a:xfrm>
        </p:grpSpPr>
        <p:sp>
          <p:nvSpPr>
            <p:cNvPr id="716" name="Google Shape;716;p64"/>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17" name="Google Shape;717;p64"/>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8" name="Google Shape;718;p64"/>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Server sends HTML back to browser </a:t>
            </a:r>
            <a:endParaRPr sz="900" b="0" i="0" u="none" strike="noStrike" cap="none">
              <a:solidFill>
                <a:schemeClr val="dk1"/>
              </a:solidFill>
              <a:latin typeface="Roboto Medium"/>
              <a:ea typeface="Roboto Medium"/>
              <a:cs typeface="Roboto Medium"/>
              <a:sym typeface="Roboto Medium"/>
            </a:endParaRPr>
          </a:p>
        </p:txBody>
      </p:sp>
      <p:grpSp>
        <p:nvGrpSpPr>
          <p:cNvPr id="719" name="Google Shape;719;p64"/>
          <p:cNvGrpSpPr/>
          <p:nvPr/>
        </p:nvGrpSpPr>
        <p:grpSpPr>
          <a:xfrm>
            <a:off x="5918761" y="2410504"/>
            <a:ext cx="235524" cy="740188"/>
            <a:chOff x="5698139" y="2180200"/>
            <a:chExt cx="260998" cy="820243"/>
          </a:xfrm>
        </p:grpSpPr>
        <p:sp>
          <p:nvSpPr>
            <p:cNvPr id="720" name="Google Shape;720;p64"/>
            <p:cNvSpPr/>
            <p:nvPr/>
          </p:nvSpPr>
          <p:spPr>
            <a:xfrm rot="5400000">
              <a:off x="5485627" y="2526933"/>
              <a:ext cx="816519"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21" name="Google Shape;721;p64"/>
            <p:cNvSpPr/>
            <p:nvPr/>
          </p:nvSpPr>
          <p:spPr>
            <a:xfrm rot="5400000" flipH="1">
              <a:off x="5355129" y="2523209"/>
              <a:ext cx="816519"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 name="Google Shape;722;p64"/>
          <p:cNvGrpSpPr/>
          <p:nvPr/>
        </p:nvGrpSpPr>
        <p:grpSpPr>
          <a:xfrm rot="5400000">
            <a:off x="5510825" y="3740186"/>
            <a:ext cx="581914" cy="235524"/>
            <a:chOff x="1782310" y="2784872"/>
            <a:chExt cx="820405" cy="260998"/>
          </a:xfrm>
        </p:grpSpPr>
        <p:sp>
          <p:nvSpPr>
            <p:cNvPr id="723" name="Google Shape;723;p64"/>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24" name="Google Shape;724;p64"/>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5" name="Google Shape;725;p64"/>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Template engine</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renders HTML</a:t>
            </a:r>
            <a:endParaRPr sz="900" b="0" i="0" u="none" strike="noStrike" cap="none">
              <a:solidFill>
                <a:schemeClr val="dk1"/>
              </a:solidFill>
              <a:latin typeface="Roboto Medium"/>
              <a:ea typeface="Roboto Medium"/>
              <a:cs typeface="Roboto Medium"/>
              <a:sym typeface="Roboto Medium"/>
            </a:endParaRPr>
          </a:p>
        </p:txBody>
      </p:sp>
      <p:grpSp>
        <p:nvGrpSpPr>
          <p:cNvPr id="726" name="Google Shape;726;p64"/>
          <p:cNvGrpSpPr/>
          <p:nvPr/>
        </p:nvGrpSpPr>
        <p:grpSpPr>
          <a:xfrm rot="5400000">
            <a:off x="5510825" y="4309974"/>
            <a:ext cx="581914" cy="235524"/>
            <a:chOff x="1782310" y="2784872"/>
            <a:chExt cx="820405" cy="260998"/>
          </a:xfrm>
        </p:grpSpPr>
        <p:sp>
          <p:nvSpPr>
            <p:cNvPr id="727" name="Google Shape;727;p64"/>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28" name="Google Shape;728;p64"/>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9" name="Google Shape;729;p64"/>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27425" anchor="b"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Template engine</a:t>
            </a:r>
            <a:endParaRPr sz="900" b="0" i="0" u="none" strike="noStrike" cap="none">
              <a:solidFill>
                <a:schemeClr val="dk1"/>
              </a:solidFill>
              <a:latin typeface="Roboto Medium"/>
              <a:ea typeface="Roboto Medium"/>
              <a:cs typeface="Roboto Medium"/>
              <a:sym typeface="Roboto Medium"/>
            </a:endParaRPr>
          </a:p>
        </p:txBody>
      </p:sp>
      <p:grpSp>
        <p:nvGrpSpPr>
          <p:cNvPr id="730" name="Google Shape;730;p64"/>
          <p:cNvGrpSpPr/>
          <p:nvPr/>
        </p:nvGrpSpPr>
        <p:grpSpPr>
          <a:xfrm rot="5400000" flipH="1">
            <a:off x="5052607" y="4103129"/>
            <a:ext cx="581914" cy="235524"/>
            <a:chOff x="1782310" y="2784872"/>
            <a:chExt cx="820405" cy="260998"/>
          </a:xfrm>
        </p:grpSpPr>
        <p:sp>
          <p:nvSpPr>
            <p:cNvPr id="731" name="Google Shape;731;p64"/>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2" name="Google Shape;732;p64"/>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3" name="Google Shape;733;p64"/>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Server passes data </a:t>
            </a:r>
            <a:br>
              <a:rPr lang="en" sz="900" b="0" i="0" u="none" strike="noStrike" cap="none">
                <a:solidFill>
                  <a:schemeClr val="dk1"/>
                </a:solidFill>
                <a:latin typeface="Roboto Medium"/>
                <a:ea typeface="Roboto Medium"/>
                <a:cs typeface="Roboto Medium"/>
                <a:sym typeface="Roboto Medium"/>
              </a:rPr>
            </a:br>
            <a:r>
              <a:rPr lang="en" sz="900" b="0" i="0" u="none" strike="noStrike" cap="none">
                <a:solidFill>
                  <a:schemeClr val="dk1"/>
                </a:solidFill>
                <a:latin typeface="Roboto Medium"/>
                <a:ea typeface="Roboto Medium"/>
                <a:cs typeface="Roboto Medium"/>
                <a:sym typeface="Roboto Medium"/>
              </a:rPr>
              <a:t>to template engine </a:t>
            </a:r>
            <a:endParaRPr sz="900" b="0" i="0" u="none" strike="noStrike" cap="none">
              <a:solidFill>
                <a:schemeClr val="dk1"/>
              </a:solidFill>
              <a:latin typeface="Roboto Medium"/>
              <a:ea typeface="Roboto Medium"/>
              <a:cs typeface="Roboto Medium"/>
              <a:sym typeface="Roboto Medium"/>
            </a:endParaRPr>
          </a:p>
        </p:txBody>
      </p:sp>
      <p:grpSp>
        <p:nvGrpSpPr>
          <p:cNvPr id="734" name="Google Shape;734;p64"/>
          <p:cNvGrpSpPr/>
          <p:nvPr/>
        </p:nvGrpSpPr>
        <p:grpSpPr>
          <a:xfrm rot="5400000" flipH="1">
            <a:off x="4901454" y="3497321"/>
            <a:ext cx="740334" cy="235524"/>
            <a:chOff x="1782310" y="2784872"/>
            <a:chExt cx="820405" cy="260998"/>
          </a:xfrm>
        </p:grpSpPr>
        <p:sp>
          <p:nvSpPr>
            <p:cNvPr id="735" name="Google Shape;735;p64"/>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6" name="Google Shape;736;p64"/>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7" name="Google Shape;737;p64"/>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Roboto Medium"/>
                <a:ea typeface="Roboto Medium"/>
                <a:cs typeface="Roboto Medium"/>
                <a:sym typeface="Roboto Medium"/>
              </a:rPr>
              <a:t>Server</a:t>
            </a:r>
            <a:endParaRPr sz="1400" b="0" i="0" u="none" strike="noStrike" cap="none">
              <a:solidFill>
                <a:schemeClr val="dk1"/>
              </a:solidFill>
              <a:latin typeface="Roboto Medium"/>
              <a:ea typeface="Roboto Medium"/>
              <a:cs typeface="Roboto Medium"/>
              <a:sym typeface="Roboto Medium"/>
            </a:endParaRPr>
          </a:p>
        </p:txBody>
      </p:sp>
      <p:grpSp>
        <p:nvGrpSpPr>
          <p:cNvPr id="738" name="Google Shape;738;p64"/>
          <p:cNvGrpSpPr/>
          <p:nvPr/>
        </p:nvGrpSpPr>
        <p:grpSpPr>
          <a:xfrm flipH="1">
            <a:off x="3531810" y="3426505"/>
            <a:ext cx="740334" cy="235524"/>
            <a:chOff x="1782310" y="2784872"/>
            <a:chExt cx="820405" cy="260998"/>
          </a:xfrm>
        </p:grpSpPr>
        <p:sp>
          <p:nvSpPr>
            <p:cNvPr id="739" name="Google Shape;739;p64"/>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40" name="Google Shape;740;p64"/>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1" name="Google Shape;741;p64"/>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Database returns query results</a:t>
            </a:r>
            <a:endParaRPr sz="900" b="0" i="0" u="none" strike="noStrike" cap="none">
              <a:solidFill>
                <a:schemeClr val="dk1"/>
              </a:solidFill>
              <a:latin typeface="Roboto Medium"/>
              <a:ea typeface="Roboto Medium"/>
              <a:cs typeface="Roboto Medium"/>
              <a:sym typeface="Roboto Medium"/>
            </a:endParaRPr>
          </a:p>
        </p:txBody>
      </p:sp>
      <p:grpSp>
        <p:nvGrpSpPr>
          <p:cNvPr id="742" name="Google Shape;742;p64"/>
          <p:cNvGrpSpPr/>
          <p:nvPr/>
        </p:nvGrpSpPr>
        <p:grpSpPr>
          <a:xfrm flipH="1">
            <a:off x="1909806" y="3436726"/>
            <a:ext cx="740334" cy="235524"/>
            <a:chOff x="1782310" y="2784872"/>
            <a:chExt cx="820405" cy="260998"/>
          </a:xfrm>
        </p:grpSpPr>
        <p:sp>
          <p:nvSpPr>
            <p:cNvPr id="743" name="Google Shape;743;p64"/>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44" name="Google Shape;744;p64"/>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5" name="Google Shape;745;p64"/>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3657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MySQL Database</a:t>
            </a:r>
            <a:endParaRPr sz="900" b="0" i="0" u="none" strike="noStrike" cap="none">
              <a:solidFill>
                <a:schemeClr val="dk1"/>
              </a:solidFill>
              <a:latin typeface="Roboto Medium"/>
              <a:ea typeface="Roboto Medium"/>
              <a:cs typeface="Roboto Medium"/>
              <a:sym typeface="Roboto Medium"/>
            </a:endParaRPr>
          </a:p>
        </p:txBody>
      </p:sp>
      <p:grpSp>
        <p:nvGrpSpPr>
          <p:cNvPr id="746" name="Google Shape;746;p64"/>
          <p:cNvGrpSpPr/>
          <p:nvPr/>
        </p:nvGrpSpPr>
        <p:grpSpPr>
          <a:xfrm>
            <a:off x="2201077" y="2972913"/>
            <a:ext cx="740334" cy="235524"/>
            <a:chOff x="1782310" y="2784872"/>
            <a:chExt cx="820405" cy="260998"/>
          </a:xfrm>
        </p:grpSpPr>
        <p:sp>
          <p:nvSpPr>
            <p:cNvPr id="747" name="Google Shape;747;p64"/>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48" name="Google Shape;748;p64"/>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9" name="Google Shape;749;p64"/>
          <p:cNvGrpSpPr/>
          <p:nvPr/>
        </p:nvGrpSpPr>
        <p:grpSpPr>
          <a:xfrm rot="8633097">
            <a:off x="5379141" y="2321439"/>
            <a:ext cx="235753" cy="848372"/>
            <a:chOff x="5698139" y="2180119"/>
            <a:chExt cx="260997" cy="820404"/>
          </a:xfrm>
        </p:grpSpPr>
        <p:sp>
          <p:nvSpPr>
            <p:cNvPr id="750" name="Google Shape;750;p64"/>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51" name="Google Shape;751;p64"/>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2" name="Google Shape;752;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2400"/>
              <a:buFont typeface="Arial"/>
              <a:buNone/>
            </a:pPr>
            <a:r>
              <a:rPr lang="en"/>
              <a:t>Full-Stack Development</a:t>
            </a:r>
            <a:endParaRPr/>
          </a:p>
          <a:p>
            <a:pPr marL="0" lvl="0" indent="0" algn="l" rtl="0">
              <a:lnSpc>
                <a:spcPct val="100000"/>
              </a:lnSpc>
              <a:spcBef>
                <a:spcPts val="0"/>
              </a:spcBef>
              <a:spcAft>
                <a:spcPts val="0"/>
              </a:spcAft>
              <a:buSzPts val="2400"/>
              <a:buNone/>
            </a:pPr>
            <a:endParaRPr/>
          </a:p>
        </p:txBody>
      </p:sp>
      <p:pic>
        <p:nvPicPr>
          <p:cNvPr id="753" name="Google Shape;753;p64"/>
          <p:cNvPicPr preferRelativeResize="0"/>
          <p:nvPr/>
        </p:nvPicPr>
        <p:blipFill rotWithShape="1">
          <a:blip r:embed="rId3">
            <a:alphaModFix/>
          </a:blip>
          <a:srcRect/>
          <a:stretch/>
        </p:blipFill>
        <p:spPr>
          <a:xfrm>
            <a:off x="1361305" y="3098413"/>
            <a:ext cx="671003" cy="649501"/>
          </a:xfrm>
          <a:prstGeom prst="rect">
            <a:avLst/>
          </a:prstGeom>
          <a:noFill/>
          <a:ln>
            <a:noFill/>
          </a:ln>
        </p:spPr>
      </p:pic>
      <p:sp>
        <p:nvSpPr>
          <p:cNvPr id="754" name="Google Shape;754;p64"/>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Server queries database</a:t>
            </a:r>
            <a:endParaRPr sz="900" b="0" i="0" u="none" strike="noStrike" cap="none">
              <a:solidFill>
                <a:schemeClr val="dk1"/>
              </a:solidFill>
              <a:latin typeface="Roboto Medium"/>
              <a:ea typeface="Roboto Medium"/>
              <a:cs typeface="Roboto Medium"/>
              <a:sym typeface="Roboto Medium"/>
            </a:endParaRPr>
          </a:p>
        </p:txBody>
      </p:sp>
      <p:sp>
        <p:nvSpPr>
          <p:cNvPr id="755" name="Google Shape;755;p64"/>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0" tIns="91425" rIns="0"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oboto Medium"/>
                <a:ea typeface="Roboto Medium"/>
                <a:cs typeface="Roboto Medium"/>
                <a:sym typeface="Roboto Medium"/>
              </a:rPr>
              <a:t>Browser talks to server</a:t>
            </a:r>
            <a:endParaRPr sz="900" b="0" i="0" u="none" strike="noStrike" cap="none">
              <a:solidFill>
                <a:schemeClr val="dk1"/>
              </a:solidFill>
              <a:latin typeface="Roboto Medium"/>
              <a:ea typeface="Roboto Medium"/>
              <a:cs typeface="Roboto Medium"/>
              <a:sym typeface="Roboto Medium"/>
            </a:endParaRPr>
          </a:p>
        </p:txBody>
      </p:sp>
      <p:grpSp>
        <p:nvGrpSpPr>
          <p:cNvPr id="756" name="Google Shape;756;p64"/>
          <p:cNvGrpSpPr/>
          <p:nvPr/>
        </p:nvGrpSpPr>
        <p:grpSpPr>
          <a:xfrm rot="5400000">
            <a:off x="5628091" y="3621867"/>
            <a:ext cx="347031" cy="222918"/>
            <a:chOff x="1782310" y="2784872"/>
            <a:chExt cx="820405" cy="260998"/>
          </a:xfrm>
        </p:grpSpPr>
        <p:sp>
          <p:nvSpPr>
            <p:cNvPr id="757" name="Google Shape;757;p64"/>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58" name="Google Shape;758;p64"/>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9" name="Google Shape;759;p64"/>
          <p:cNvGrpSpPr/>
          <p:nvPr/>
        </p:nvGrpSpPr>
        <p:grpSpPr>
          <a:xfrm rot="5400000" flipH="1">
            <a:off x="3859539" y="1506185"/>
            <a:ext cx="226963" cy="603818"/>
            <a:chOff x="5698139" y="2180119"/>
            <a:chExt cx="260997" cy="820404"/>
          </a:xfrm>
        </p:grpSpPr>
        <p:sp>
          <p:nvSpPr>
            <p:cNvPr id="760" name="Google Shape;760;p64"/>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61" name="Google Shape;761;p64"/>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2" name="Google Shape;762;p64"/>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3" name="Google Shape;763;p64"/>
          <p:cNvGrpSpPr/>
          <p:nvPr/>
        </p:nvGrpSpPr>
        <p:grpSpPr>
          <a:xfrm rot="10800000" flipH="1">
            <a:off x="4677424" y="1811128"/>
            <a:ext cx="226937" cy="445069"/>
            <a:chOff x="5698139" y="2180119"/>
            <a:chExt cx="260997" cy="820404"/>
          </a:xfrm>
        </p:grpSpPr>
        <p:sp>
          <p:nvSpPr>
            <p:cNvPr id="764" name="Google Shape;764;p64"/>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65" name="Google Shape;765;p64"/>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6" name="Google Shape;766;p64"/>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7" name="Google Shape;767;p64"/>
          <p:cNvGrpSpPr/>
          <p:nvPr/>
        </p:nvGrpSpPr>
        <p:grpSpPr>
          <a:xfrm>
            <a:off x="3677249" y="2972913"/>
            <a:ext cx="740334" cy="235524"/>
            <a:chOff x="1782310" y="2784872"/>
            <a:chExt cx="820405" cy="260998"/>
          </a:xfrm>
        </p:grpSpPr>
        <p:sp>
          <p:nvSpPr>
            <p:cNvPr id="768" name="Google Shape;768;p64"/>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69" name="Google Shape;769;p64"/>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0" name="Google Shape;770;p64"/>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4"/>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200" b="0" i="0" u="none" strike="noStrike" cap="none">
                <a:solidFill>
                  <a:srgbClr val="FFFFFF"/>
                </a:solidFill>
                <a:latin typeface="Arial"/>
                <a:ea typeface="Arial"/>
                <a:cs typeface="Arial"/>
                <a:sym typeface="Arial"/>
              </a:rPr>
              <a:t>FSF FLOW</a:t>
            </a:r>
            <a:endParaRPr sz="1200" b="0" i="0" u="none" strike="noStrike" cap="none">
              <a:solidFill>
                <a:srgbClr val="FFFFFF"/>
              </a:solidFill>
              <a:latin typeface="Arial"/>
              <a:ea typeface="Arial"/>
              <a:cs typeface="Arial"/>
              <a:sym typeface="Arial"/>
            </a:endParaRPr>
          </a:p>
        </p:txBody>
      </p:sp>
      <p:sp>
        <p:nvSpPr>
          <p:cNvPr id="772" name="Google Shape;772;p64"/>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Frontend</a:t>
            </a:r>
            <a:endParaRPr sz="1200" b="0" i="0" u="none" strike="noStrike" cap="none">
              <a:solidFill>
                <a:srgbClr val="FFFFFF"/>
              </a:solidFill>
              <a:latin typeface="Arial"/>
              <a:ea typeface="Arial"/>
              <a:cs typeface="Arial"/>
              <a:sym typeface="Arial"/>
            </a:endParaRPr>
          </a:p>
        </p:txBody>
      </p:sp>
      <p:sp>
        <p:nvSpPr>
          <p:cNvPr id="773" name="Google Shape;773;p64"/>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Backend</a:t>
            </a:r>
            <a:endParaRPr sz="1200" b="0" i="0" u="none" strike="noStrike" cap="none">
              <a:solidFill>
                <a:srgbClr val="FFFFFF"/>
              </a:solidFill>
              <a:latin typeface="Arial"/>
              <a:ea typeface="Arial"/>
              <a:cs typeface="Arial"/>
              <a:sym typeface="Arial"/>
            </a:endParaRPr>
          </a:p>
        </p:txBody>
      </p:sp>
      <p:pic>
        <p:nvPicPr>
          <p:cNvPr id="774" name="Google Shape;774;p64"/>
          <p:cNvPicPr preferRelativeResize="0"/>
          <p:nvPr/>
        </p:nvPicPr>
        <p:blipFill rotWithShape="1">
          <a:blip r:embed="rId4">
            <a:alphaModFix/>
          </a:blip>
          <a:srcRect/>
          <a:stretch/>
        </p:blipFill>
        <p:spPr>
          <a:xfrm>
            <a:off x="4438475" y="1392775"/>
            <a:ext cx="687874" cy="571291"/>
          </a:xfrm>
          <a:prstGeom prst="rect">
            <a:avLst/>
          </a:prstGeom>
          <a:noFill/>
          <a:ln>
            <a:noFill/>
          </a:ln>
        </p:spPr>
      </p:pic>
      <p:pic>
        <p:nvPicPr>
          <p:cNvPr id="775" name="Google Shape;775;p64"/>
          <p:cNvPicPr preferRelativeResize="0"/>
          <p:nvPr/>
        </p:nvPicPr>
        <p:blipFill rotWithShape="1">
          <a:blip r:embed="rId5">
            <a:alphaModFix/>
          </a:blip>
          <a:srcRect/>
          <a:stretch/>
        </p:blipFill>
        <p:spPr>
          <a:xfrm>
            <a:off x="1212525" y="952424"/>
            <a:ext cx="945488" cy="1102852"/>
          </a:xfrm>
          <a:prstGeom prst="rect">
            <a:avLst/>
          </a:prstGeom>
          <a:noFill/>
          <a:ln>
            <a:noFill/>
          </a:ln>
        </p:spPr>
      </p:pic>
      <p:sp>
        <p:nvSpPr>
          <p:cNvPr id="776" name="Google Shape;776;p64"/>
          <p:cNvSpPr/>
          <p:nvPr/>
        </p:nvSpPr>
        <p:spPr>
          <a:xfrm>
            <a:off x="5919550" y="1047150"/>
            <a:ext cx="2917500" cy="849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FFFFFF"/>
                </a:solidFill>
                <a:latin typeface="Roboto"/>
                <a:ea typeface="Roboto"/>
                <a:cs typeface="Roboto"/>
                <a:sym typeface="Roboto"/>
              </a:rPr>
              <a:t>Full-stack development</a:t>
            </a:r>
            <a:r>
              <a:rPr lang="en" sz="1000" b="0" i="0" u="none" strike="noStrike" cap="none">
                <a:solidFill>
                  <a:srgbClr val="FFFFFF"/>
                </a:solidFill>
                <a:latin typeface="Roboto"/>
                <a:ea typeface="Roboto"/>
                <a:cs typeface="Roboto"/>
                <a:sym typeface="Roboto"/>
              </a:rPr>
              <a:t> is the concept of building </a:t>
            </a:r>
            <a:r>
              <a:rPr lang="en" sz="1000" b="1" i="1" u="none" strike="noStrike" cap="none">
                <a:solidFill>
                  <a:srgbClr val="FFFFFF"/>
                </a:solidFill>
                <a:latin typeface="Roboto"/>
                <a:ea typeface="Roboto"/>
                <a:cs typeface="Roboto"/>
                <a:sym typeface="Roboto"/>
              </a:rPr>
              <a:t>every</a:t>
            </a:r>
            <a:r>
              <a:rPr lang="en" sz="1000" b="0" i="0" u="none" strike="noStrike" cap="none">
                <a:solidFill>
                  <a:srgbClr val="FFFFFF"/>
                </a:solidFill>
                <a:latin typeface="Roboto"/>
                <a:ea typeface="Roboto"/>
                <a:cs typeface="Roboto"/>
                <a:sym typeface="Roboto"/>
              </a:rPr>
              <a:t> aspect of the web application— from the visuals and interactions to the data transfer and processing.</a:t>
            </a:r>
            <a:endParaRPr sz="1000" b="0" i="0" u="none" strike="noStrike" cap="none">
              <a:solidFill>
                <a:srgbClr val="FFFFFF"/>
              </a:solidFill>
              <a:latin typeface="Roboto"/>
              <a:ea typeface="Roboto"/>
              <a:cs typeface="Roboto"/>
              <a:sym typeface="Roboto"/>
            </a:endParaRPr>
          </a:p>
        </p:txBody>
      </p:sp>
      <p:pic>
        <p:nvPicPr>
          <p:cNvPr id="777" name="Google Shape;777;p64"/>
          <p:cNvPicPr preferRelativeResize="0"/>
          <p:nvPr/>
        </p:nvPicPr>
        <p:blipFill rotWithShape="1">
          <a:blip r:embed="rId6">
            <a:alphaModFix/>
          </a:blip>
          <a:srcRect/>
          <a:stretch/>
        </p:blipFill>
        <p:spPr>
          <a:xfrm>
            <a:off x="5456727" y="4339208"/>
            <a:ext cx="235525" cy="2347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2400"/>
              <a:buFont typeface="Arial"/>
              <a:buNone/>
            </a:pPr>
            <a:r>
              <a:rPr lang="en"/>
              <a:t>Full-Stack Development</a:t>
            </a:r>
            <a:endParaRPr/>
          </a:p>
          <a:p>
            <a:pPr marL="0" lvl="0" indent="0" algn="l" rtl="0">
              <a:lnSpc>
                <a:spcPct val="100000"/>
              </a:lnSpc>
              <a:spcBef>
                <a:spcPts val="0"/>
              </a:spcBef>
              <a:spcAft>
                <a:spcPts val="0"/>
              </a:spcAft>
              <a:buSzPts val="2400"/>
              <a:buNone/>
            </a:pPr>
            <a:endParaRPr/>
          </a:p>
        </p:txBody>
      </p:sp>
      <p:graphicFrame>
        <p:nvGraphicFramePr>
          <p:cNvPr id="784" name="Google Shape;784;p65"/>
          <p:cNvGraphicFramePr/>
          <p:nvPr/>
        </p:nvGraphicFramePr>
        <p:xfrm>
          <a:off x="463050" y="860550"/>
          <a:ext cx="8302350" cy="3729250"/>
        </p:xfrm>
        <a:graphic>
          <a:graphicData uri="http://schemas.openxmlformats.org/drawingml/2006/table">
            <a:tbl>
              <a:tblPr>
                <a:noFill/>
                <a:tableStyleId>{9A12BFA2-6090-42EB-809A-745CF78550CB}</a:tableStyleId>
              </a:tblPr>
              <a:tblGrid>
                <a:gridCol w="2779175">
                  <a:extLst>
                    <a:ext uri="{9D8B030D-6E8A-4147-A177-3AD203B41FA5}">
                      <a16:colId xmlns:a16="http://schemas.microsoft.com/office/drawing/2014/main" val="20000"/>
                    </a:ext>
                  </a:extLst>
                </a:gridCol>
                <a:gridCol w="2779175">
                  <a:extLst>
                    <a:ext uri="{9D8B030D-6E8A-4147-A177-3AD203B41FA5}">
                      <a16:colId xmlns:a16="http://schemas.microsoft.com/office/drawing/2014/main" val="20001"/>
                    </a:ext>
                  </a:extLst>
                </a:gridCol>
                <a:gridCol w="2744000">
                  <a:extLst>
                    <a:ext uri="{9D8B030D-6E8A-4147-A177-3AD203B41FA5}">
                      <a16:colId xmlns:a16="http://schemas.microsoft.com/office/drawing/2014/main" val="20002"/>
                    </a:ext>
                  </a:extLst>
                </a:gridCol>
              </a:tblGrid>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The Browser</a:t>
                      </a:r>
                      <a:endParaRPr sz="1000" b="1" u="none" strike="noStrike" cap="none">
                        <a:solidFill>
                          <a:srgbClr val="FFFFFF"/>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Dev Tools</a:t>
                      </a:r>
                      <a:endParaRPr sz="1000" b="1" u="none" strike="noStrike" cap="none">
                        <a:solidFill>
                          <a:srgbClr val="FFFFFF"/>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4FA786"/>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t>Server Side</a:t>
                      </a:r>
                      <a:endParaRPr sz="1000" b="1" u="none" strike="noStrike" cap="none"/>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AFCA54"/>
                    </a:solidFill>
                  </a:tcPr>
                </a:tc>
                <a:extLst>
                  <a:ext uri="{0D108BD9-81ED-4DB2-BD59-A6C34878D82A}">
                    <a16:rowId xmlns:a16="http://schemas.microsoft.com/office/drawing/2014/main" val="10000"/>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HTML</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Heroku</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Templating engines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CSS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Git</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Sessions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JavaScript</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GitHub</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Writing tests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jQuery</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b="1" u="none" strike="noStrike" cap="none">
                          <a:solidFill>
                            <a:srgbClr val="FFFFFF"/>
                          </a:solidFill>
                        </a:rPr>
                        <a:t>Databases</a:t>
                      </a:r>
                      <a:endParaRPr sz="14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4FA786"/>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Node.js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Bootstrap</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MySQL</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Express.js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SEO</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MongoDB</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Creating APIs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API Interaction</a:t>
                      </a:r>
                      <a:endParaRPr sz="1000" b="1" u="none" strike="noStrike" cap="none">
                        <a:solidFill>
                          <a:srgbClr val="FFFFFF"/>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rowSpan="7">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MVC</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APIs (Consuming)</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User authentication</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JSON</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ORM (Object-relational mapping)</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AJAX</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1"/>
                          </a:solidFill>
                        </a:rPr>
                        <a:t>CS Fundamentals </a:t>
                      </a:r>
                      <a:endParaRPr sz="1000" b="1"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FCA54"/>
                    </a:solidFill>
                  </a:tcPr>
                </a:tc>
                <a:extLst>
                  <a:ext uri="{0D108BD9-81ED-4DB2-BD59-A6C34878D82A}">
                    <a16:rowId xmlns:a16="http://schemas.microsoft.com/office/drawing/2014/main" val="10010"/>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Real-time cloud database via Firebase</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rPr>
                        <a:t>Algorithms</a:t>
                      </a:r>
                      <a:endParaRPr sz="1000" u="none" strike="noStrike" cap="none">
                        <a:solidFill>
                          <a:schemeClr val="dk1"/>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Cutting-Edge Development</a:t>
                      </a:r>
                      <a:endParaRPr sz="1000" b="1" u="none" strike="noStrike" cap="none">
                        <a:solidFill>
                          <a:srgbClr val="FFFFFF"/>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solidFill>
                            <a:schemeClr val="dk1"/>
                          </a:solidFill>
                        </a:rPr>
                        <a:t>Design patterns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637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React.js</a:t>
                      </a:r>
                      <a:endParaRPr sz="1000" u="none" strike="noStrike" cap="none"/>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cxnSp>
        <p:nvCxnSpPr>
          <p:cNvPr id="785" name="Google Shape;785;p65"/>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4100"/>
              <a:buFont typeface="Arial"/>
              <a:buNone/>
            </a:pPr>
            <a:r>
              <a:rPr lang="en"/>
              <a:t>Let’s Get Crackin’!</a:t>
            </a:r>
            <a:endParaRPr/>
          </a:p>
          <a:p>
            <a:pPr marL="0" lvl="0" indent="0" algn="ctr" rtl="0">
              <a:lnSpc>
                <a:spcPct val="100000"/>
              </a:lnSpc>
              <a:spcBef>
                <a:spcPts val="0"/>
              </a:spcBef>
              <a:spcAft>
                <a:spcPts val="0"/>
              </a:spcAft>
              <a:buSzPts val="36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0"/>
          <p:cNvPicPr preferRelativeResize="0"/>
          <p:nvPr/>
        </p:nvPicPr>
        <p:blipFill rotWithShape="1">
          <a:blip r:embed="rId3">
            <a:alphaModFix/>
          </a:blip>
          <a:srcRect l="9" r="8"/>
          <a:stretch/>
        </p:blipFill>
        <p:spPr>
          <a:xfrm>
            <a:off x="-12300" y="-50"/>
            <a:ext cx="9168600" cy="5158256"/>
          </a:xfrm>
          <a:prstGeom prst="rect">
            <a:avLst/>
          </a:prstGeom>
          <a:noFill/>
          <a:ln>
            <a:noFill/>
          </a:ln>
        </p:spPr>
      </p:pic>
      <p:sp>
        <p:nvSpPr>
          <p:cNvPr id="258" name="Google Shape;258;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rgbClr val="FFFFFF"/>
                </a:solidFill>
              </a:rPr>
              <a:t>Your Goals</a:t>
            </a:r>
            <a:endParaRPr>
              <a:solidFill>
                <a:srgbClr val="FFFFFF"/>
              </a:solidFill>
            </a:endParaRPr>
          </a:p>
        </p:txBody>
      </p:sp>
      <p:sp>
        <p:nvSpPr>
          <p:cNvPr id="259" name="Google Shape;259;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solidFill>
                  <a:srgbClr val="FFFFFF"/>
                </a:solidFill>
              </a:rPr>
              <a:t>Basically, 100% of you said </a:t>
            </a:r>
            <a:r>
              <a:rPr lang="en" b="1">
                <a:solidFill>
                  <a:srgbClr val="FFFFFF"/>
                </a:solidFill>
              </a:rPr>
              <a:t>new career.</a:t>
            </a:r>
            <a:endParaRPr b="1">
              <a:solidFill>
                <a:srgbClr val="FFFFFF"/>
              </a:solidFill>
            </a:endParaRPr>
          </a:p>
        </p:txBody>
      </p:sp>
      <p:cxnSp>
        <p:nvCxnSpPr>
          <p:cNvPr id="260" name="Google Shape;260;p30"/>
          <p:cNvCxnSpPr/>
          <p:nvPr/>
        </p:nvCxnSpPr>
        <p:spPr>
          <a:xfrm>
            <a:off x="274375" y="640080"/>
            <a:ext cx="8595600" cy="102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67" descr="http://cdn.osxdaily.com/wp-content/uploads/2013/02/better-looking-terminal-mac-os-x.jpg"/>
          <p:cNvPicPr preferRelativeResize="0"/>
          <p:nvPr/>
        </p:nvPicPr>
        <p:blipFill rotWithShape="1">
          <a:blip r:embed="rId3">
            <a:alphaModFix/>
          </a:blip>
          <a:srcRect/>
          <a:stretch/>
        </p:blipFill>
        <p:spPr>
          <a:xfrm>
            <a:off x="433650" y="721775"/>
            <a:ext cx="5582500" cy="4006800"/>
          </a:xfrm>
          <a:prstGeom prst="rect">
            <a:avLst/>
          </a:prstGeom>
          <a:noFill/>
          <a:ln>
            <a:noFill/>
          </a:ln>
        </p:spPr>
      </p:pic>
      <p:sp>
        <p:nvSpPr>
          <p:cNvPr id="797" name="Google Shape;797;p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Intro to Console/Terminal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68"/>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p>
            <a:pPr marL="0" lvl="0" indent="0" algn="r" rtl="0">
              <a:lnSpc>
                <a:spcPct val="100000"/>
              </a:lnSpc>
              <a:spcBef>
                <a:spcPts val="0"/>
              </a:spcBef>
              <a:spcAft>
                <a:spcPts val="0"/>
              </a:spcAft>
              <a:buSzPts val="1800"/>
              <a:buNone/>
            </a:pPr>
            <a:r>
              <a:rPr lang="en"/>
              <a:t>Let’s Get Crackin’—Intro to Console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p>
            <a:pPr marL="0" lvl="0" indent="0" algn="l" rtl="0">
              <a:lnSpc>
                <a:spcPct val="100000"/>
              </a:lnSpc>
              <a:spcBef>
                <a:spcPts val="0"/>
              </a:spcBef>
              <a:spcAft>
                <a:spcPts val="0"/>
              </a:spcAft>
              <a:buSzPts val="3000"/>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809" name="Google Shape;809;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810" name="Google Shape;810;p6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p>
            <a:pPr marL="0" lvl="0" indent="0" algn="r" rtl="0">
              <a:lnSpc>
                <a:spcPct val="100000"/>
              </a:lnSpc>
              <a:spcBef>
                <a:spcPts val="0"/>
              </a:spcBef>
              <a:spcAft>
                <a:spcPts val="0"/>
              </a:spcAft>
              <a:buSzPts val="1800"/>
              <a:buNone/>
            </a:pPr>
            <a:r>
              <a:rPr lang="en"/>
              <a:t>12 minutes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817" name="Google Shape;817;p7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b="1"/>
              <a:t>Suggested Time: </a:t>
            </a:r>
            <a:r>
              <a:rPr lang="en"/>
              <a:t>1 min</a:t>
            </a:r>
            <a:endParaRPr/>
          </a:p>
        </p:txBody>
      </p:sp>
      <p:sp>
        <p:nvSpPr>
          <p:cNvPr id="818" name="Google Shape;818;p70"/>
          <p:cNvSpPr txBox="1">
            <a:spLocks noGrp="1"/>
          </p:cNvSpPr>
          <p:nvPr>
            <p:ph type="subTitle" idx="1"/>
          </p:nvPr>
        </p:nvSpPr>
        <p:spPr>
          <a:xfrm>
            <a:off x="0" y="675975"/>
            <a:ext cx="9144000" cy="15795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Create a folder on your desktop named code. You’ll put all the code you write today inside that folder.</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 dirty="0"/>
              <a:t>Best Practices:</a:t>
            </a:r>
            <a:endParaRPr dirty="0"/>
          </a:p>
          <a:p>
            <a:pPr marL="0" lvl="0" indent="0" algn="l" rtl="0">
              <a:lnSpc>
                <a:spcPct val="100000"/>
              </a:lnSpc>
              <a:spcBef>
                <a:spcPts val="0"/>
              </a:spcBef>
              <a:spcAft>
                <a:spcPts val="0"/>
              </a:spcAft>
              <a:buSzPts val="1800"/>
              <a:buNone/>
            </a:pPr>
            <a:endParaRPr dirty="0"/>
          </a:p>
        </p:txBody>
      </p:sp>
      <p:sp>
        <p:nvSpPr>
          <p:cNvPr id="819" name="Google Shape;819;p70"/>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70"/>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800"/>
              <a:buNone/>
            </a:pPr>
            <a:r>
              <a:rPr lang="en" dirty="0"/>
              <a:t>Always use lowercase for folder and file names.</a:t>
            </a:r>
            <a:endParaRPr dirty="0"/>
          </a:p>
        </p:txBody>
      </p:sp>
      <p:pic>
        <p:nvPicPr>
          <p:cNvPr id="821" name="Google Shape;821;p70"/>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822" name="Google Shape;822;p70"/>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0"/>
          <p:cNvSpPr txBox="1">
            <a:spLocks noGrp="1"/>
          </p:cNvSpPr>
          <p:nvPr>
            <p:ph type="subTitle" idx="1"/>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400" b="0" i="0" u="none" strike="noStrike" cap="none" dirty="0">
                <a:solidFill>
                  <a:srgbClr val="000000"/>
                </a:solidFill>
                <a:latin typeface="Roboto"/>
                <a:ea typeface="Roboto"/>
                <a:cs typeface="Roboto"/>
                <a:sym typeface="Roboto"/>
              </a:rPr>
              <a:t>Never put spaces in folder and file names.</a:t>
            </a:r>
            <a:endParaRPr sz="1400" b="0" i="0" u="none" strike="noStrike" cap="none" dirty="0">
              <a:solidFill>
                <a:srgbClr val="000000"/>
              </a:solidFill>
              <a:latin typeface="Roboto"/>
              <a:ea typeface="Roboto"/>
              <a:cs typeface="Roboto"/>
              <a:sym typeface="Roboto"/>
            </a:endParaRPr>
          </a:p>
        </p:txBody>
      </p:sp>
      <p:pic>
        <p:nvPicPr>
          <p:cNvPr id="824" name="Google Shape;824;p70"/>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825" name="Google Shape;825;p70"/>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70"/>
          <p:cNvSpPr txBox="1">
            <a:spLocks noGrp="1"/>
          </p:cNvSpPr>
          <p:nvPr>
            <p:ph type="subTitle" idx="4"/>
          </p:nvPr>
        </p:nvSpPr>
        <p:spPr>
          <a:xfrm>
            <a:off x="25" y="3371125"/>
            <a:ext cx="8595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Roboto"/>
                <a:ea typeface="Roboto"/>
                <a:cs typeface="Roboto"/>
                <a:sym typeface="Roboto"/>
              </a:rPr>
              <a:t>Use dashes to separate words in folder and file names.</a:t>
            </a:r>
            <a:endParaRPr sz="1000" b="0" i="0" u="none" strike="noStrike" cap="none" dirty="0">
              <a:solidFill>
                <a:srgbClr val="000000"/>
              </a:solidFill>
              <a:latin typeface="Roboto"/>
              <a:ea typeface="Roboto"/>
              <a:cs typeface="Roboto"/>
              <a:sym typeface="Roboto"/>
            </a:endParaRPr>
          </a:p>
        </p:txBody>
      </p:sp>
      <p:pic>
        <p:nvPicPr>
          <p:cNvPr id="827" name="Google Shape;827;p70"/>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cxnSp>
        <p:nvCxnSpPr>
          <p:cNvPr id="828" name="Google Shape;828;p70"/>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835" name="Google Shape;835;p7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a:t>Suggested Time: 12 minutes</a:t>
            </a:r>
            <a:endParaRPr/>
          </a:p>
        </p:txBody>
      </p:sp>
      <p:sp>
        <p:nvSpPr>
          <p:cNvPr id="836" name="Google Shape;836;p71"/>
          <p:cNvSpPr txBox="1">
            <a:spLocks noGrp="1"/>
          </p:cNvSpPr>
          <p:nvPr>
            <p:ph type="subTitle" idx="1"/>
          </p:nvPr>
        </p:nvSpPr>
        <p:spPr>
          <a:xfrm>
            <a:off x="0" y="675975"/>
            <a:ext cx="9144000" cy="23322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From the Terminal/console and using only the command line: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a:t>BONUS!</a:t>
            </a:r>
            <a:endParaRPr/>
          </a:p>
        </p:txBody>
      </p:sp>
      <p:sp>
        <p:nvSpPr>
          <p:cNvPr id="837" name="Google Shape;837;p71"/>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71"/>
          <p:cNvSpPr txBox="1">
            <a:spLocks noGrp="1"/>
          </p:cNvSpPr>
          <p:nvPr>
            <p:ph type="body" idx="2"/>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lnSpc>
                <a:spcPct val="100000"/>
              </a:lnSpc>
              <a:spcBef>
                <a:spcPts val="0"/>
              </a:spcBef>
              <a:spcAft>
                <a:spcPts val="0"/>
              </a:spcAft>
              <a:buSzPts val="1200"/>
              <a:buNone/>
            </a:pPr>
            <a:r>
              <a:rPr lang="en" sz="1200"/>
              <a:t>Create a new folder with the name </a:t>
            </a:r>
            <a:r>
              <a:rPr lang="en" sz="1200">
                <a:highlight>
                  <a:srgbClr val="FFFF00"/>
                </a:highlight>
              </a:rPr>
              <a:t>first-day-stuff</a:t>
            </a:r>
            <a:r>
              <a:rPr lang="en" sz="1200"/>
              <a:t>.</a:t>
            </a:r>
            <a:endParaRPr sz="1200"/>
          </a:p>
        </p:txBody>
      </p:sp>
      <p:sp>
        <p:nvSpPr>
          <p:cNvPr id="839" name="Google Shape;839;p71"/>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1"/>
          <p:cNvSpPr txBox="1">
            <a:spLocks noGrp="1"/>
          </p:cNvSpPr>
          <p:nvPr>
            <p:ph type="subTitle" idx="1"/>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200" b="0" i="0" u="none" strike="noStrike" cap="none">
                <a:solidFill>
                  <a:srgbClr val="000000"/>
                </a:solidFill>
                <a:latin typeface="Roboto"/>
                <a:ea typeface="Roboto"/>
                <a:cs typeface="Roboto"/>
                <a:sym typeface="Roboto"/>
              </a:rPr>
              <a:t>Create a new HTML file with the name </a:t>
            </a:r>
            <a:r>
              <a:rPr lang="en" sz="1200" b="0" i="0" u="none" strike="noStrike" cap="none">
                <a:solidFill>
                  <a:srgbClr val="000000"/>
                </a:solidFill>
                <a:highlight>
                  <a:srgbClr val="FFFF00"/>
                </a:highlight>
                <a:latin typeface="Roboto"/>
                <a:ea typeface="Roboto"/>
                <a:cs typeface="Roboto"/>
                <a:sym typeface="Roboto"/>
              </a:rPr>
              <a:t>first-day.html</a:t>
            </a:r>
            <a:r>
              <a:rPr lang="en" sz="1200" b="0" i="0" u="none" strike="noStrike" cap="none">
                <a:solidFill>
                  <a:srgbClr val="000000"/>
                </a:solidFill>
                <a:latin typeface="Roboto"/>
                <a:ea typeface="Roboto"/>
                <a:cs typeface="Roboto"/>
                <a:sym typeface="Roboto"/>
              </a:rPr>
              <a:t>.</a:t>
            </a:r>
            <a:endParaRPr sz="1200" b="0" i="0" u="none" strike="noStrike" cap="none">
              <a:solidFill>
                <a:srgbClr val="000000"/>
              </a:solidFill>
              <a:latin typeface="Roboto"/>
              <a:ea typeface="Roboto"/>
              <a:cs typeface="Roboto"/>
              <a:sym typeface="Roboto"/>
            </a:endParaRPr>
          </a:p>
        </p:txBody>
      </p:sp>
      <p:sp>
        <p:nvSpPr>
          <p:cNvPr id="841" name="Google Shape;841;p71"/>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71"/>
          <p:cNvSpPr txBox="1">
            <a:spLocks noGrp="1"/>
          </p:cNvSpPr>
          <p:nvPr>
            <p:ph type="subTitle" idx="4"/>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Roboto"/>
                <a:ea typeface="Roboto"/>
                <a:cs typeface="Roboto"/>
                <a:sym typeface="Roboto"/>
              </a:rPr>
              <a:t>Open the current folder containing the new HTML file.</a:t>
            </a:r>
            <a:endParaRPr sz="1200" b="0" i="0" u="none" strike="noStrike" cap="none">
              <a:solidFill>
                <a:srgbClr val="000000"/>
              </a:solidFill>
              <a:latin typeface="Roboto"/>
              <a:ea typeface="Roboto"/>
              <a:cs typeface="Roboto"/>
              <a:sym typeface="Roboto"/>
            </a:endParaRPr>
          </a:p>
        </p:txBody>
      </p:sp>
      <p:sp>
        <p:nvSpPr>
          <p:cNvPr id="843" name="Google Shape;843;p71"/>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71"/>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lnSpc>
                <a:spcPct val="100000"/>
              </a:lnSpc>
              <a:spcBef>
                <a:spcPts val="0"/>
              </a:spcBef>
              <a:spcAft>
                <a:spcPts val="0"/>
              </a:spcAft>
              <a:buSzPts val="1200"/>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845" name="Google Shape;845;p71"/>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71"/>
          <p:cNvSpPr txBox="1">
            <a:spLocks noGrp="1"/>
          </p:cNvSpPr>
          <p:nvPr>
            <p:ph type="subTitle" idx="1"/>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Create multiple files with the names </a:t>
            </a:r>
            <a:r>
              <a:rPr lang="en" sz="1200" b="0" i="0" u="none" strike="noStrike" cap="none">
                <a:solidFill>
                  <a:srgbClr val="000000"/>
                </a:solidFill>
                <a:highlight>
                  <a:srgbClr val="FFFF00"/>
                </a:highlight>
                <a:latin typeface="Arial"/>
                <a:ea typeface="Arial"/>
                <a:cs typeface="Arial"/>
                <a:sym typeface="Arial"/>
              </a:rPr>
              <a:t>one.html</a:t>
            </a:r>
            <a:r>
              <a:rPr lang="en" sz="1200" b="0" i="0" u="none" strike="noStrike" cap="none">
                <a:solidFill>
                  <a:srgbClr val="000000"/>
                </a:solidFill>
                <a:latin typeface="Arial"/>
                <a:ea typeface="Arial"/>
                <a:cs typeface="Arial"/>
                <a:sym typeface="Arial"/>
              </a:rPr>
              <a:t> and </a:t>
            </a:r>
            <a:r>
              <a:rPr lang="en" sz="1200" b="0" i="0" u="none" strike="noStrike" cap="none">
                <a:solidFill>
                  <a:srgbClr val="000000"/>
                </a:solidFill>
                <a:highlight>
                  <a:srgbClr val="FFFF00"/>
                </a:highlight>
                <a:latin typeface="Arial"/>
                <a:ea typeface="Arial"/>
                <a:cs typeface="Arial"/>
                <a:sym typeface="Arial"/>
              </a:rPr>
              <a:t>two.html</a:t>
            </a:r>
            <a:r>
              <a:rPr lang="en" sz="1200" b="0" i="0" u="none" strike="noStrike" cap="none">
                <a:solidFill>
                  <a:srgbClr val="000000"/>
                </a:solidFill>
                <a:latin typeface="Arial"/>
                <a:ea typeface="Arial"/>
                <a:cs typeface="Arial"/>
                <a:sym typeface="Arial"/>
              </a:rPr>
              <a:t> with one command in the </a:t>
            </a:r>
            <a:r>
              <a:rPr lang="en" sz="1200" b="0" i="0" u="none" strike="noStrike" cap="none">
                <a:solidFill>
                  <a:srgbClr val="000000"/>
                </a:solidFill>
                <a:highlight>
                  <a:srgbClr val="FFFF00"/>
                </a:highlight>
                <a:latin typeface="Arial"/>
                <a:ea typeface="Arial"/>
                <a:cs typeface="Arial"/>
                <a:sym typeface="Arial"/>
              </a:rPr>
              <a:t>first-day-stuff</a:t>
            </a:r>
            <a:r>
              <a:rPr lang="en" sz="1200" b="0" i="0" u="none" strike="noStrike" cap="none">
                <a:solidFill>
                  <a:srgbClr val="000000"/>
                </a:solidFill>
                <a:latin typeface="Arial"/>
                <a:ea typeface="Arial"/>
                <a:cs typeface="Arial"/>
                <a:sym typeface="Arial"/>
              </a:rPr>
              <a:t> directory.</a:t>
            </a:r>
            <a:endParaRPr sz="1200" b="0" i="0" u="none" strike="noStrike" cap="none">
              <a:solidFill>
                <a:srgbClr val="000000"/>
              </a:solidFill>
              <a:latin typeface="Arial"/>
              <a:ea typeface="Arial"/>
              <a:cs typeface="Arial"/>
              <a:sym typeface="Arial"/>
            </a:endParaRPr>
          </a:p>
        </p:txBody>
      </p:sp>
      <p:pic>
        <p:nvPicPr>
          <p:cNvPr id="847" name="Google Shape;847;p71"/>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848" name="Google Shape;848;p71"/>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849" name="Google Shape;849;p71"/>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850" name="Google Shape;850;p71"/>
          <p:cNvPicPr preferRelativeResize="0"/>
          <p:nvPr/>
        </p:nvPicPr>
        <p:blipFill rotWithShape="1">
          <a:blip r:embed="rId4">
            <a:alphaModFix/>
          </a:blip>
          <a:srcRect t="1047" b="1036"/>
          <a:stretch/>
        </p:blipFill>
        <p:spPr>
          <a:xfrm>
            <a:off x="429768" y="3049188"/>
            <a:ext cx="521208" cy="396118"/>
          </a:xfrm>
          <a:prstGeom prst="rect">
            <a:avLst/>
          </a:prstGeom>
          <a:noFill/>
          <a:ln>
            <a:noFill/>
          </a:ln>
        </p:spPr>
      </p:pic>
      <p:pic>
        <p:nvPicPr>
          <p:cNvPr id="851" name="Google Shape;851;p71"/>
          <p:cNvPicPr preferRelativeResize="0"/>
          <p:nvPr/>
        </p:nvPicPr>
        <p:blipFill rotWithShape="1">
          <a:blip r:embed="rId4">
            <a:alphaModFix/>
          </a:blip>
          <a:srcRect t="1380" b="1389"/>
          <a:stretch/>
        </p:blipFill>
        <p:spPr>
          <a:xfrm>
            <a:off x="429768" y="3566160"/>
            <a:ext cx="520980" cy="393192"/>
          </a:xfrm>
          <a:prstGeom prst="rect">
            <a:avLst/>
          </a:prstGeom>
          <a:noFill/>
          <a:ln>
            <a:noFill/>
          </a:ln>
        </p:spPr>
      </p:pic>
      <p:cxnSp>
        <p:nvCxnSpPr>
          <p:cNvPr id="852" name="Google Shape;852;p71"/>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72"/>
          <p:cNvPicPr preferRelativeResize="0"/>
          <p:nvPr/>
        </p:nvPicPr>
        <p:blipFill rotWithShape="1">
          <a:blip r:embed="rId3">
            <a:alphaModFix/>
          </a:blip>
          <a:srcRect/>
          <a:stretch/>
        </p:blipFill>
        <p:spPr>
          <a:xfrm>
            <a:off x="-12300" y="0"/>
            <a:ext cx="9168600" cy="5157338"/>
          </a:xfrm>
          <a:prstGeom prst="rect">
            <a:avLst/>
          </a:prstGeom>
          <a:noFill/>
          <a:ln>
            <a:noFill/>
          </a:ln>
        </p:spPr>
      </p:pic>
      <p:sp>
        <p:nvSpPr>
          <p:cNvPr id="859" name="Google Shape;85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Intro to Console: Discuss with Neighbors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400"/>
              <a:buNone/>
            </a:pPr>
            <a:endParaRPr/>
          </a:p>
        </p:txBody>
      </p:sp>
      <p:cxnSp>
        <p:nvCxnSpPr>
          <p:cNvPr id="860" name="Google Shape;860;p72"/>
          <p:cNvCxnSpPr/>
          <p:nvPr/>
        </p:nvCxnSpPr>
        <p:spPr>
          <a:xfrm>
            <a:off x="274375" y="640080"/>
            <a:ext cx="8595600" cy="10200"/>
          </a:xfrm>
          <a:prstGeom prst="straightConnector1">
            <a:avLst/>
          </a:prstGeom>
          <a:noFill/>
          <a:ln w="9525" cap="flat" cmpd="sng">
            <a:solidFill>
              <a:schemeClr val="dk2"/>
            </a:solidFill>
            <a:prstDash val="solid"/>
            <a:round/>
            <a:headEnd type="none" w="sm" len="sm"/>
            <a:tailEnd type="none" w="sm" len="sm"/>
          </a:ln>
        </p:spPr>
      </p:cxnSp>
      <p:cxnSp>
        <p:nvCxnSpPr>
          <p:cNvPr id="861" name="Google Shape;861;p72"/>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868" name="Google Shape;868;p7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Hello, HTML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Google Shape;874;p74" descr="http://www.99lime.com/_bak/topics/you-only-need-10-tags/assets/example3.jpg"/>
          <p:cNvPicPr preferRelativeResize="0"/>
          <p:nvPr/>
        </p:nvPicPr>
        <p:blipFill rotWithShape="1">
          <a:blip r:embed="rId3">
            <a:alphaModFix/>
          </a:blip>
          <a:srcRect/>
          <a:stretch/>
        </p:blipFill>
        <p:spPr>
          <a:xfrm>
            <a:off x="4870314" y="939719"/>
            <a:ext cx="3582222" cy="3106015"/>
          </a:xfrm>
          <a:prstGeom prst="rect">
            <a:avLst/>
          </a:prstGeom>
          <a:noFill/>
          <a:ln>
            <a:noFill/>
          </a:ln>
        </p:spPr>
      </p:pic>
      <p:sp>
        <p:nvSpPr>
          <p:cNvPr id="875" name="Google Shape;875;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&lt;title&gt;Intro to HTML&lt;/title&gt;</a:t>
            </a:r>
            <a:endParaRPr/>
          </a:p>
        </p:txBody>
      </p:sp>
      <p:sp>
        <p:nvSpPr>
          <p:cNvPr id="876" name="Google Shape;876;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HTML5</a:t>
            </a:r>
            <a:endParaRPr/>
          </a:p>
        </p:txBody>
      </p:sp>
      <p:sp>
        <p:nvSpPr>
          <p:cNvPr id="877" name="Google Shape;877;p74"/>
          <p:cNvSpPr txBox="1">
            <a:spLocks noGrp="1"/>
          </p:cNvSpPr>
          <p:nvPr>
            <p:ph type="body" idx="3"/>
          </p:nvPr>
        </p:nvSpPr>
        <p:spPr>
          <a:xfrm>
            <a:off x="175" y="1284250"/>
            <a:ext cx="4342500" cy="1901400"/>
          </a:xfrm>
          <a:prstGeom prst="rect">
            <a:avLst/>
          </a:prstGeom>
          <a:noFill/>
          <a:ln>
            <a:noFill/>
          </a:ln>
        </p:spPr>
        <p:txBody>
          <a:bodyPr spcFirstLastPara="1" wrap="square" lIns="457200" tIns="0" rIns="457200" bIns="914400" anchor="t" anchorCtr="0">
            <a:noAutofit/>
          </a:bodyPr>
          <a:lstStyle/>
          <a:p>
            <a:pPr marL="320040" lvl="0" indent="-205740" algn="l" rtl="0">
              <a:lnSpc>
                <a:spcPct val="100000"/>
              </a:lnSpc>
              <a:spcBef>
                <a:spcPts val="0"/>
              </a:spcBef>
              <a:spcAft>
                <a:spcPts val="0"/>
              </a:spcAft>
              <a:buSzPts val="1800"/>
              <a:buChar char="●"/>
            </a:pPr>
            <a:r>
              <a:rPr lang="en" sz="1800"/>
              <a:t>HTML is one of the three base languages behind every website.</a:t>
            </a:r>
            <a:endParaRPr sz="1800"/>
          </a:p>
          <a:p>
            <a:pPr marL="320040" lvl="0" indent="-205740" algn="l" rtl="0">
              <a:lnSpc>
                <a:spcPct val="100000"/>
              </a:lnSpc>
              <a:spcBef>
                <a:spcPts val="1000"/>
              </a:spcBef>
              <a:spcAft>
                <a:spcPts val="1000"/>
              </a:spcAft>
              <a:buSzPts val="1800"/>
              <a:buChar char="●"/>
            </a:pPr>
            <a:r>
              <a:rPr lang="en" sz="1800"/>
              <a:t>It defines all the basic content and a bit of formatting.</a:t>
            </a:r>
            <a:endParaRPr sz="1800"/>
          </a:p>
        </p:txBody>
      </p:sp>
      <p:cxnSp>
        <p:nvCxnSpPr>
          <p:cNvPr id="878" name="Google Shape;878;p74"/>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7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p>
            <a:pPr marL="0" lvl="0" indent="0" algn="l" rtl="0">
              <a:lnSpc>
                <a:spcPct val="100000"/>
              </a:lnSpc>
              <a:spcBef>
                <a:spcPts val="0"/>
              </a:spcBef>
              <a:spcAft>
                <a:spcPts val="0"/>
              </a:spcAft>
              <a:buSzPts val="3000"/>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884" name="Google Shape;884;p7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lnSpc>
                <a:spcPct val="100000"/>
              </a:lnSpc>
              <a:spcBef>
                <a:spcPts val="0"/>
              </a:spcBef>
              <a:spcAft>
                <a:spcPts val="0"/>
              </a:spcAft>
              <a:buSzPts val="700"/>
              <a:buNone/>
            </a:pPr>
            <a:endParaRPr/>
          </a:p>
        </p:txBody>
      </p:sp>
      <p:sp>
        <p:nvSpPr>
          <p:cNvPr id="885" name="Google Shape;885;p7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p>
            <a:pPr marL="0" lvl="0" indent="0" algn="r" rtl="0">
              <a:lnSpc>
                <a:spcPct val="100000"/>
              </a:lnSpc>
              <a:spcBef>
                <a:spcPts val="0"/>
              </a:spcBef>
              <a:spcAft>
                <a:spcPts val="0"/>
              </a:spcAft>
              <a:buSzPts val="1800"/>
              <a:buNone/>
            </a:pPr>
            <a:r>
              <a:rPr lang="en"/>
              <a:t>5 minutes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892" name="Google Shape;892;p76"/>
          <p:cNvSpPr txBox="1">
            <a:spLocks noGrp="1"/>
          </p:cNvSpPr>
          <p:nvPr>
            <p:ph type="body" idx="2"/>
          </p:nvPr>
        </p:nvSpPr>
        <p:spPr>
          <a:xfrm>
            <a:off x="0" y="889125"/>
            <a:ext cx="9144000" cy="3199200"/>
          </a:xfrm>
          <a:prstGeom prst="rect">
            <a:avLst/>
          </a:prstGeom>
          <a:noFill/>
          <a:ln>
            <a:noFill/>
          </a:ln>
        </p:spPr>
        <p:txBody>
          <a:bodyPr spcFirstLastPara="1" wrap="square" lIns="457200" tIns="0" rIns="457200" bIns="914400" anchor="t" anchorCtr="0">
            <a:noAutofit/>
          </a:bodyPr>
          <a:lstStyle/>
          <a:p>
            <a:pPr marL="0" lvl="0" indent="0" algn="l" rtl="0">
              <a:lnSpc>
                <a:spcPct val="100000"/>
              </a:lnSpc>
              <a:spcBef>
                <a:spcPts val="0"/>
              </a:spcBef>
              <a:spcAft>
                <a:spcPts val="0"/>
              </a:spcAft>
              <a:buSzPts val="1400"/>
              <a:buNone/>
            </a:pPr>
            <a:r>
              <a:rPr lang="en" sz="1300" b="1"/>
              <a:t>In a new HTML file, create the basic structure of an HTML document and include the following in it:</a:t>
            </a:r>
            <a:endParaRPr sz="1300" b="1"/>
          </a:p>
          <a:p>
            <a:pPr marL="320040" lvl="0" indent="-173990" algn="l" rtl="0">
              <a:lnSpc>
                <a:spcPct val="100000"/>
              </a:lnSpc>
              <a:spcBef>
                <a:spcPts val="300"/>
              </a:spcBef>
              <a:spcAft>
                <a:spcPts val="0"/>
              </a:spcAft>
              <a:buSzPts val="1300"/>
              <a:buChar char="●"/>
            </a:pPr>
            <a:r>
              <a:rPr lang="en" sz="1300"/>
              <a:t>DOCTYPE declaration</a:t>
            </a:r>
            <a:endParaRPr sz="1300"/>
          </a:p>
          <a:p>
            <a:pPr marL="320040" lvl="0" indent="-173990" algn="l" rtl="0">
              <a:lnSpc>
                <a:spcPct val="100000"/>
              </a:lnSpc>
              <a:spcBef>
                <a:spcPts val="0"/>
              </a:spcBef>
              <a:spcAft>
                <a:spcPts val="0"/>
              </a:spcAft>
              <a:buSzPts val="1300"/>
              <a:buChar char="●"/>
            </a:pPr>
            <a:r>
              <a:rPr lang="en" sz="1300"/>
              <a:t>Head tag with a title tag</a:t>
            </a:r>
            <a:endParaRPr sz="1300"/>
          </a:p>
          <a:p>
            <a:pPr marL="320040" lvl="0" indent="-173990" algn="l" rtl="0">
              <a:lnSpc>
                <a:spcPct val="100000"/>
              </a:lnSpc>
              <a:spcBef>
                <a:spcPts val="0"/>
              </a:spcBef>
              <a:spcAft>
                <a:spcPts val="0"/>
              </a:spcAft>
              <a:buSzPts val="1300"/>
              <a:buChar char="●"/>
            </a:pPr>
            <a:r>
              <a:rPr lang="en" sz="1300"/>
              <a:t>H1 tag with a title of your choice</a:t>
            </a:r>
            <a:endParaRPr sz="1300"/>
          </a:p>
          <a:p>
            <a:pPr marL="320040" lvl="0" indent="-173990" algn="l" rtl="0">
              <a:lnSpc>
                <a:spcPct val="100000"/>
              </a:lnSpc>
              <a:spcBef>
                <a:spcPts val="0"/>
              </a:spcBef>
              <a:spcAft>
                <a:spcPts val="0"/>
              </a:spcAft>
              <a:buSzPts val="1300"/>
              <a:buChar char="●"/>
            </a:pPr>
            <a:r>
              <a:rPr lang="en" sz="1300"/>
              <a:t>An embedded image</a:t>
            </a:r>
            <a:endParaRPr sz="1300"/>
          </a:p>
          <a:p>
            <a:pPr marL="0" lvl="0" indent="0" algn="l" rtl="0">
              <a:lnSpc>
                <a:spcPct val="100000"/>
              </a:lnSpc>
              <a:spcBef>
                <a:spcPts val="300"/>
              </a:spcBef>
              <a:spcAft>
                <a:spcPts val="0"/>
              </a:spcAft>
              <a:buSzPts val="1400"/>
              <a:buNone/>
            </a:pPr>
            <a:endParaRPr sz="1300"/>
          </a:p>
          <a:p>
            <a:pPr marL="0" lvl="0" indent="0" algn="l" rtl="0">
              <a:lnSpc>
                <a:spcPct val="100000"/>
              </a:lnSpc>
              <a:spcBef>
                <a:spcPts val="300"/>
              </a:spcBef>
              <a:spcAft>
                <a:spcPts val="0"/>
              </a:spcAft>
              <a:buSzPts val="1400"/>
              <a:buNone/>
            </a:pPr>
            <a:r>
              <a:rPr lang="en" sz="1300" b="1"/>
              <a:t>Now add the following three links to your page:</a:t>
            </a:r>
            <a:endParaRPr sz="1300" b="1"/>
          </a:p>
          <a:p>
            <a:pPr marL="320040" lvl="0" indent="-173990" algn="l" rtl="0">
              <a:lnSpc>
                <a:spcPct val="100000"/>
              </a:lnSpc>
              <a:spcBef>
                <a:spcPts val="300"/>
              </a:spcBef>
              <a:spcAft>
                <a:spcPts val="0"/>
              </a:spcAft>
              <a:buSzPts val="1300"/>
              <a:buChar char="●"/>
            </a:pPr>
            <a:r>
              <a:rPr lang="en" sz="1300"/>
              <a:t>One link that has target="_blank" so that it opens a new tab when clicked</a:t>
            </a:r>
            <a:endParaRPr sz="1300"/>
          </a:p>
          <a:p>
            <a:pPr marL="320040" lvl="0" indent="-173990" algn="l" rtl="0">
              <a:lnSpc>
                <a:spcPct val="100000"/>
              </a:lnSpc>
              <a:spcBef>
                <a:spcPts val="0"/>
              </a:spcBef>
              <a:spcAft>
                <a:spcPts val="0"/>
              </a:spcAft>
              <a:buSzPts val="1300"/>
              <a:buChar char="●"/>
            </a:pPr>
            <a:r>
              <a:rPr lang="en" sz="1300"/>
              <a:t>One link that is bold</a:t>
            </a:r>
            <a:endParaRPr sz="1300"/>
          </a:p>
          <a:p>
            <a:pPr marL="320040" lvl="0" indent="-173990" algn="l" rtl="0">
              <a:lnSpc>
                <a:spcPct val="100000"/>
              </a:lnSpc>
              <a:spcBef>
                <a:spcPts val="0"/>
              </a:spcBef>
              <a:spcAft>
                <a:spcPts val="0"/>
              </a:spcAft>
              <a:buSzPts val="1300"/>
              <a:buChar char="●"/>
            </a:pPr>
            <a:r>
              <a:rPr lang="en" sz="1300"/>
              <a:t>One link that is only a placeholder (it goes nowhere)</a:t>
            </a:r>
            <a:endParaRPr sz="1300"/>
          </a:p>
          <a:p>
            <a:pPr marL="0" lvl="0" indent="0" algn="l" rtl="0">
              <a:lnSpc>
                <a:spcPct val="100000"/>
              </a:lnSpc>
              <a:spcBef>
                <a:spcPts val="300"/>
              </a:spcBef>
              <a:spcAft>
                <a:spcPts val="0"/>
              </a:spcAft>
              <a:buSzPts val="1400"/>
              <a:buNone/>
            </a:pPr>
            <a:endParaRPr sz="1300"/>
          </a:p>
          <a:p>
            <a:pPr marL="0" lvl="0" indent="0" algn="l" rtl="0">
              <a:lnSpc>
                <a:spcPct val="100000"/>
              </a:lnSpc>
              <a:spcBef>
                <a:spcPts val="300"/>
              </a:spcBef>
              <a:spcAft>
                <a:spcPts val="0"/>
              </a:spcAft>
              <a:buSzPts val="1400"/>
              <a:buNone/>
            </a:pPr>
            <a:r>
              <a:rPr lang="en" sz="1300" b="1"/>
              <a:t>BONUS!</a:t>
            </a:r>
            <a:endParaRPr sz="1300" b="1"/>
          </a:p>
          <a:p>
            <a:pPr marL="320040" lvl="0" indent="-173990" algn="l" rtl="0">
              <a:lnSpc>
                <a:spcPct val="100000"/>
              </a:lnSpc>
              <a:spcBef>
                <a:spcPts val="300"/>
              </a:spcBef>
              <a:spcAft>
                <a:spcPts val="0"/>
              </a:spcAft>
              <a:buSzPts val="1300"/>
              <a:buChar char="●"/>
            </a:pPr>
            <a:r>
              <a:rPr lang="en" sz="1300"/>
              <a:t>Create an ordered list of steps to make a sandwich</a:t>
            </a:r>
            <a:endParaRPr sz="1300"/>
          </a:p>
          <a:p>
            <a:pPr marL="320040" lvl="0" indent="-173990" algn="l" rtl="0">
              <a:lnSpc>
                <a:spcPct val="100000"/>
              </a:lnSpc>
              <a:spcBef>
                <a:spcPts val="0"/>
              </a:spcBef>
              <a:spcAft>
                <a:spcPts val="0"/>
              </a:spcAft>
              <a:buSzPts val="1300"/>
              <a:buChar char="●"/>
            </a:pPr>
            <a:r>
              <a:rPr lang="en" sz="1300"/>
              <a:t>Create an unordered list of five bands/musicians you like</a:t>
            </a:r>
            <a:endParaRPr sz="1300"/>
          </a:p>
          <a:p>
            <a:pPr marL="320040" lvl="0" indent="-173990" algn="l" rtl="0">
              <a:lnSpc>
                <a:spcPct val="100000"/>
              </a:lnSpc>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lnSpc>
                <a:spcPct val="100000"/>
              </a:lnSpc>
              <a:spcBef>
                <a:spcPts val="0"/>
              </a:spcBef>
              <a:spcAft>
                <a:spcPts val="0"/>
              </a:spcAft>
              <a:buSzPts val="1300"/>
              <a:buChar char="●"/>
            </a:pPr>
            <a:r>
              <a:rPr lang="en" sz="1300"/>
              <a:t>Use an alternate way of separating links without line breaks</a:t>
            </a:r>
            <a:endParaRPr sz="1300"/>
          </a:p>
          <a:p>
            <a:pPr marL="320040" lvl="0" indent="-173990" algn="l" rtl="0">
              <a:lnSpc>
                <a:spcPct val="100000"/>
              </a:lnSpc>
              <a:spcBef>
                <a:spcPts val="0"/>
              </a:spcBef>
              <a:spcAft>
                <a:spcPts val="0"/>
              </a:spcAft>
              <a:buSzPts val="1300"/>
              <a:buChar char="●"/>
            </a:pPr>
            <a:r>
              <a:rPr lang="en" sz="1300"/>
              <a:t>Embed a YouTube video of your favorite band/musician</a:t>
            </a:r>
            <a:endParaRPr sz="1300"/>
          </a:p>
          <a:p>
            <a:pPr marL="0" lvl="0" indent="0" algn="l" rtl="0">
              <a:lnSpc>
                <a:spcPct val="100000"/>
              </a:lnSpc>
              <a:spcBef>
                <a:spcPts val="300"/>
              </a:spcBef>
              <a:spcAft>
                <a:spcPts val="0"/>
              </a:spcAft>
              <a:buSzPts val="1400"/>
              <a:buNone/>
            </a:pPr>
            <a:endParaRPr sz="1300"/>
          </a:p>
          <a:p>
            <a:pPr marL="0" lvl="0" indent="0" algn="l" rtl="0">
              <a:lnSpc>
                <a:spcPct val="100000"/>
              </a:lnSpc>
              <a:spcBef>
                <a:spcPts val="300"/>
              </a:spcBef>
              <a:spcAft>
                <a:spcPts val="300"/>
              </a:spcAft>
              <a:buSzPts val="1400"/>
              <a:buNone/>
            </a:pPr>
            <a:endParaRPr sz="1300"/>
          </a:p>
        </p:txBody>
      </p:sp>
      <p:sp>
        <p:nvSpPr>
          <p:cNvPr id="893" name="Google Shape;893;p7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a:t>Suggested Time: 5 minutes</a:t>
            </a:r>
            <a:endParaRPr/>
          </a:p>
        </p:txBody>
      </p:sp>
      <p:cxnSp>
        <p:nvCxnSpPr>
          <p:cNvPr id="894" name="Google Shape;894;p76"/>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Your Goals</a:t>
            </a:r>
            <a:endParaRPr/>
          </a:p>
        </p:txBody>
      </p:sp>
      <p:sp>
        <p:nvSpPr>
          <p:cNvPr id="267" name="Google Shape;267;p31"/>
          <p:cNvSpPr txBox="1">
            <a:spLocks noGrp="1"/>
          </p:cNvSpPr>
          <p:nvPr>
            <p:ph type="subTitle" idx="1"/>
          </p:nvPr>
        </p:nvSpPr>
        <p:spPr>
          <a:xfrm>
            <a:off x="0" y="7521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800"/>
              <a:buNone/>
            </a:pPr>
            <a:r>
              <a:rPr lang="en"/>
              <a:t>And why do you want a new career?</a:t>
            </a:r>
            <a:endParaRPr/>
          </a:p>
        </p:txBody>
      </p:sp>
      <p:sp>
        <p:nvSpPr>
          <p:cNvPr id="268" name="Google Shape;268;p3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a:t>
            </a:r>
            <a:r>
              <a:rPr lang="en" b="1"/>
              <a:t>challenge yourself</a:t>
            </a:r>
            <a:endParaRPr b="1"/>
          </a:p>
        </p:txBody>
      </p:sp>
      <p:sp>
        <p:nvSpPr>
          <p:cNvPr id="269" name="Google Shape;269;p3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be a </a:t>
            </a:r>
            <a:r>
              <a:rPr lang="en" b="1"/>
              <a:t>role model</a:t>
            </a:r>
            <a:r>
              <a:rPr lang="en"/>
              <a:t> to kids</a:t>
            </a:r>
            <a:endParaRPr/>
          </a:p>
        </p:txBody>
      </p:sp>
      <p:sp>
        <p:nvSpPr>
          <p:cNvPr id="270" name="Google Shape;270;p3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attain </a:t>
            </a:r>
            <a:r>
              <a:rPr lang="en" b="1"/>
              <a:t>financial stability</a:t>
            </a:r>
            <a:endParaRPr b="1"/>
          </a:p>
        </p:txBody>
      </p:sp>
      <p:sp>
        <p:nvSpPr>
          <p:cNvPr id="271" name="Google Shape;271;p3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obtain </a:t>
            </a:r>
            <a:r>
              <a:rPr lang="en" b="1"/>
              <a:t>financial freedom</a:t>
            </a:r>
            <a:endParaRPr b="1"/>
          </a:p>
        </p:txBody>
      </p:sp>
      <p:sp>
        <p:nvSpPr>
          <p:cNvPr id="272" name="Google Shape;272;p3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be able to </a:t>
            </a:r>
            <a:r>
              <a:rPr lang="en" b="1"/>
              <a:t>create</a:t>
            </a:r>
            <a:endParaRPr b="1"/>
          </a:p>
        </p:txBody>
      </p:sp>
      <p:sp>
        <p:nvSpPr>
          <p:cNvPr id="273" name="Google Shape;273;p3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follow a </a:t>
            </a:r>
            <a:r>
              <a:rPr lang="en" b="1"/>
              <a:t>fascination</a:t>
            </a:r>
            <a:endParaRPr b="1"/>
          </a:p>
        </p:txBody>
      </p:sp>
      <p:sp>
        <p:nvSpPr>
          <p:cNvPr id="274" name="Google Shape;274;p3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pursue a </a:t>
            </a:r>
            <a:r>
              <a:rPr lang="en" b="1"/>
              <a:t>dream</a:t>
            </a:r>
            <a:endParaRPr b="1"/>
          </a:p>
        </p:txBody>
      </p:sp>
      <p:sp>
        <p:nvSpPr>
          <p:cNvPr id="275" name="Google Shape;275;p3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SzPts val="1400"/>
              <a:buNone/>
            </a:pPr>
            <a:r>
              <a:rPr lang="en"/>
              <a:t>To escape a </a:t>
            </a:r>
            <a:r>
              <a:rPr lang="en" b="1"/>
              <a:t>dead-end job</a:t>
            </a:r>
            <a:endParaRPr b="1"/>
          </a:p>
        </p:txBody>
      </p:sp>
      <p:cxnSp>
        <p:nvCxnSpPr>
          <p:cNvPr id="276" name="Google Shape;276;p31"/>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77"/>
          <p:cNvPicPr preferRelativeResize="0"/>
          <p:nvPr/>
        </p:nvPicPr>
        <p:blipFill rotWithShape="1">
          <a:blip r:embed="rId3">
            <a:alphaModFix/>
          </a:blip>
          <a:srcRect/>
          <a:stretch/>
        </p:blipFill>
        <p:spPr>
          <a:xfrm>
            <a:off x="452188" y="1183050"/>
            <a:ext cx="6257925" cy="3550360"/>
          </a:xfrm>
          <a:prstGeom prst="rect">
            <a:avLst/>
          </a:prstGeom>
          <a:noFill/>
          <a:ln>
            <a:noFill/>
          </a:ln>
        </p:spPr>
      </p:pic>
      <p:sp>
        <p:nvSpPr>
          <p:cNvPr id="901" name="Google Shape;901;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YouTube Video Walkthrough</a:t>
            </a:r>
            <a:endParaRPr/>
          </a:p>
        </p:txBody>
      </p:sp>
      <p:sp>
        <p:nvSpPr>
          <p:cNvPr id="902" name="Google Shape;902;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t>Watch the </a:t>
            </a:r>
            <a:r>
              <a:rPr lang="en" u="sng">
                <a:solidFill>
                  <a:schemeClr val="hlink"/>
                </a:solidFill>
                <a:hlinkClick r:id="rId4"/>
              </a:rPr>
              <a:t>walkthrough video</a:t>
            </a:r>
            <a:r>
              <a:rPr lang="en"/>
              <a:t>:</a:t>
            </a:r>
            <a:endParaRPr/>
          </a:p>
          <a:p>
            <a:pPr marL="0" lvl="0" indent="0" algn="l" rtl="0">
              <a:lnSpc>
                <a:spcPct val="100000"/>
              </a:lnSpc>
              <a:spcBef>
                <a:spcPts val="0"/>
              </a:spcBef>
              <a:spcAft>
                <a:spcPts val="0"/>
              </a:spcAft>
              <a:buSzPts val="1800"/>
              <a:buNone/>
            </a:pPr>
            <a:endParaRPr/>
          </a:p>
        </p:txBody>
      </p:sp>
      <p:cxnSp>
        <p:nvCxnSpPr>
          <p:cNvPr id="903" name="Google Shape;903;p77"/>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lnSpc>
                <a:spcPct val="100000"/>
              </a:lnSpc>
              <a:spcBef>
                <a:spcPts val="0"/>
              </a:spcBef>
              <a:spcAft>
                <a:spcPts val="0"/>
              </a:spcAft>
              <a:buSzPts val="2400"/>
              <a:buNone/>
            </a:pPr>
            <a:endParaRPr/>
          </a:p>
        </p:txBody>
      </p:sp>
      <p:sp>
        <p:nvSpPr>
          <p:cNvPr id="910" name="Google Shape;910;p78"/>
          <p:cNvSpPr txBox="1">
            <a:spLocks noGrp="1"/>
          </p:cNvSpPr>
          <p:nvPr>
            <p:ph type="subTitle" idx="1"/>
          </p:nvPr>
        </p:nvSpPr>
        <p:spPr>
          <a:xfrm>
            <a:off x="3025575" y="2206950"/>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3600"/>
              <a:buNone/>
            </a:pPr>
            <a:r>
              <a:rPr lang="en" sz="3600"/>
              <a:t>How’d it go?</a:t>
            </a:r>
            <a:endParaRPr sz="3600"/>
          </a:p>
        </p:txBody>
      </p:sp>
      <p:pic>
        <p:nvPicPr>
          <p:cNvPr id="911" name="Google Shape;911;p78"/>
          <p:cNvPicPr preferRelativeResize="0"/>
          <p:nvPr/>
        </p:nvPicPr>
        <p:blipFill rotWithShape="1">
          <a:blip r:embed="rId3">
            <a:alphaModFix/>
          </a:blip>
          <a:srcRect/>
          <a:stretch/>
        </p:blipFill>
        <p:spPr>
          <a:xfrm>
            <a:off x="825300" y="1471613"/>
            <a:ext cx="2200276" cy="2200276"/>
          </a:xfrm>
          <a:prstGeom prst="rect">
            <a:avLst/>
          </a:prstGeom>
          <a:noFill/>
          <a:ln>
            <a:noFill/>
          </a:ln>
        </p:spPr>
      </p:pic>
      <p:cxnSp>
        <p:nvCxnSpPr>
          <p:cNvPr id="912" name="Google Shape;912;p78"/>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7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p>
            <a:pPr marL="0" lvl="0" indent="0" algn="r" rtl="0">
              <a:lnSpc>
                <a:spcPct val="100000"/>
              </a:lnSpc>
              <a:spcBef>
                <a:spcPts val="0"/>
              </a:spcBef>
              <a:spcAft>
                <a:spcPts val="0"/>
              </a:spcAft>
              <a:buSzPts val="1800"/>
              <a:buNone/>
            </a:pPr>
            <a:r>
              <a:rPr lang="en"/>
              <a:t>Next Class</a:t>
            </a:r>
            <a:endParaRPr/>
          </a:p>
        </p:txBody>
      </p:sp>
      <p:sp>
        <p:nvSpPr>
          <p:cNvPr id="918" name="Google Shape;918;p7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p>
            <a:pPr marL="0" lvl="0" indent="0" algn="l" rtl="0">
              <a:lnSpc>
                <a:spcPct val="100000"/>
              </a:lnSpc>
              <a:spcBef>
                <a:spcPts val="0"/>
              </a:spcBef>
              <a:spcAft>
                <a:spcPts val="0"/>
              </a:spcAft>
              <a:buSzPts val="3600"/>
              <a:buNone/>
            </a:pPr>
            <a:r>
              <a:rPr lang="en" sz="3600"/>
              <a:t>Homework Assignment</a:t>
            </a:r>
            <a:endParaRPr sz="3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Homework Activity </a:t>
            </a:r>
            <a:endParaRPr/>
          </a:p>
        </p:txBody>
      </p:sp>
      <p:sp>
        <p:nvSpPr>
          <p:cNvPr id="925" name="Google Shape;925;p8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p>
            <a:pPr marL="0" lvl="0" indent="0" algn="r" rtl="0">
              <a:lnSpc>
                <a:spcPct val="100000"/>
              </a:lnSpc>
              <a:spcBef>
                <a:spcPts val="0"/>
              </a:spcBef>
              <a:spcAft>
                <a:spcPts val="0"/>
              </a:spcAft>
              <a:buSzPts val="1000"/>
              <a:buNone/>
            </a:pPr>
            <a:r>
              <a:rPr lang="en" b="1"/>
              <a:t>Due Date: </a:t>
            </a:r>
            <a:r>
              <a:rPr lang="en"/>
              <a:t>Next Class</a:t>
            </a:r>
            <a:endParaRPr/>
          </a:p>
        </p:txBody>
      </p:sp>
      <p:sp>
        <p:nvSpPr>
          <p:cNvPr id="926" name="Google Shape;926;p80"/>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7" name="Google Shape;927;p80"/>
          <p:cNvGrpSpPr/>
          <p:nvPr/>
        </p:nvGrpSpPr>
        <p:grpSpPr>
          <a:xfrm>
            <a:off x="457200" y="921613"/>
            <a:ext cx="776889" cy="621300"/>
            <a:chOff x="457200" y="1378813"/>
            <a:chExt cx="776889" cy="621300"/>
          </a:xfrm>
        </p:grpSpPr>
        <p:sp>
          <p:nvSpPr>
            <p:cNvPr id="928" name="Google Shape;928;p8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01</a:t>
              </a:r>
              <a:endParaRPr sz="3000" b="0" i="0" u="none" strike="noStrike" cap="none">
                <a:solidFill>
                  <a:srgbClr val="000000"/>
                </a:solidFill>
                <a:latin typeface="Roboto Thin"/>
                <a:ea typeface="Roboto Thin"/>
                <a:cs typeface="Roboto Thin"/>
                <a:sym typeface="Roboto Thin"/>
              </a:endParaRPr>
            </a:p>
          </p:txBody>
        </p:sp>
        <p:sp>
          <p:nvSpPr>
            <p:cNvPr id="929" name="Google Shape;929;p8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0" name="Google Shape;930;p80"/>
          <p:cNvGrpSpPr/>
          <p:nvPr/>
        </p:nvGrpSpPr>
        <p:grpSpPr>
          <a:xfrm>
            <a:off x="457200" y="1771525"/>
            <a:ext cx="776889" cy="621300"/>
            <a:chOff x="457200" y="1378813"/>
            <a:chExt cx="776889" cy="621300"/>
          </a:xfrm>
        </p:grpSpPr>
        <p:sp>
          <p:nvSpPr>
            <p:cNvPr id="931" name="Google Shape;931;p8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Roboto Thin"/>
                  <a:ea typeface="Roboto Thin"/>
                  <a:cs typeface="Roboto Thin"/>
                  <a:sym typeface="Roboto Thin"/>
                </a:rPr>
                <a:t>02</a:t>
              </a:r>
              <a:endParaRPr sz="3000" b="0" i="0" u="none" strike="noStrike" cap="none">
                <a:solidFill>
                  <a:srgbClr val="000000"/>
                </a:solidFill>
                <a:latin typeface="Roboto Thin"/>
                <a:ea typeface="Roboto Thin"/>
                <a:cs typeface="Roboto Thin"/>
                <a:sym typeface="Roboto Thin"/>
              </a:endParaRPr>
            </a:p>
          </p:txBody>
        </p:sp>
        <p:sp>
          <p:nvSpPr>
            <p:cNvPr id="932" name="Google Shape;932;p8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3" name="Google Shape;933;p80"/>
          <p:cNvGrpSpPr/>
          <p:nvPr/>
        </p:nvGrpSpPr>
        <p:grpSpPr>
          <a:xfrm>
            <a:off x="457200" y="2616650"/>
            <a:ext cx="776889" cy="621300"/>
            <a:chOff x="457200" y="1378813"/>
            <a:chExt cx="776889" cy="621300"/>
          </a:xfrm>
        </p:grpSpPr>
        <p:sp>
          <p:nvSpPr>
            <p:cNvPr id="934" name="Google Shape;934;p8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Roboto Thin"/>
                  <a:ea typeface="Roboto Thin"/>
                  <a:cs typeface="Roboto Thin"/>
                  <a:sym typeface="Roboto Thin"/>
                </a:rPr>
                <a:t>03</a:t>
              </a:r>
              <a:endParaRPr sz="3000" b="0" i="0" u="none" strike="noStrike" cap="none">
                <a:solidFill>
                  <a:srgbClr val="FFFFFF"/>
                </a:solidFill>
                <a:latin typeface="Roboto Thin"/>
                <a:ea typeface="Roboto Thin"/>
                <a:cs typeface="Roboto Thin"/>
                <a:sym typeface="Roboto Thin"/>
              </a:endParaRPr>
            </a:p>
          </p:txBody>
        </p:sp>
        <p:sp>
          <p:nvSpPr>
            <p:cNvPr id="935" name="Google Shape;935;p8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6" name="Google Shape;936;p80"/>
          <p:cNvSpPr txBox="1">
            <a:spLocks noGrp="1"/>
          </p:cNvSpPr>
          <p:nvPr>
            <p:ph type="subTitle" idx="2"/>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400"/>
              <a:buFont typeface="Roboto"/>
              <a:buNone/>
            </a:pPr>
            <a:r>
              <a:rPr lang="en" sz="1400" b="0" i="0" u="none" strike="noStrike" cap="none">
                <a:solidFill>
                  <a:srgbClr val="000000"/>
                </a:solidFill>
                <a:latin typeface="Roboto"/>
                <a:ea typeface="Roboto"/>
                <a:cs typeface="Roboto"/>
                <a:sym typeface="Roboto"/>
              </a:rPr>
              <a:t>Figure out where the Git</a:t>
            </a:r>
            <a:r>
              <a:rPr lang="en" sz="1400"/>
              <a:t>Lab</a:t>
            </a:r>
            <a:r>
              <a:rPr lang="en" sz="1400" b="0" i="0" u="none" strike="noStrike" cap="none">
                <a:solidFill>
                  <a:srgbClr val="000000"/>
                </a:solidFill>
                <a:latin typeface="Roboto"/>
                <a:ea typeface="Roboto"/>
                <a:cs typeface="Roboto"/>
                <a:sym typeface="Roboto"/>
              </a:rPr>
              <a:t> repo is for our class. </a:t>
            </a:r>
            <a:endParaRPr sz="1400" b="0" i="0" u="none" strike="noStrike" cap="none">
              <a:solidFill>
                <a:srgbClr val="000000"/>
              </a:solidFill>
              <a:latin typeface="Roboto"/>
              <a:ea typeface="Roboto"/>
              <a:cs typeface="Roboto"/>
              <a:sym typeface="Roboto"/>
            </a:endParaRPr>
          </a:p>
        </p:txBody>
      </p:sp>
      <p:sp>
        <p:nvSpPr>
          <p:cNvPr id="937" name="Google Shape;937;p80"/>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80"/>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80"/>
          <p:cNvSpPr txBox="1">
            <a:spLocks noGrp="1"/>
          </p:cNvSpPr>
          <p:nvPr>
            <p:ph type="subTitle" idx="2"/>
          </p:nvPr>
        </p:nvSpPr>
        <p:spPr>
          <a:xfrm>
            <a:off x="-12300" y="1776338"/>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SzPts val="1800"/>
              <a:buNone/>
            </a:pPr>
            <a:r>
              <a:rPr lang="en"/>
              <a:t>Redo the Terminal example from today’s class. </a:t>
            </a:r>
            <a:endParaRPr/>
          </a:p>
        </p:txBody>
      </p:sp>
      <p:sp>
        <p:nvSpPr>
          <p:cNvPr id="940" name="Google Shape;940;p80"/>
          <p:cNvSpPr txBox="1">
            <a:spLocks noGrp="1"/>
          </p:cNvSpPr>
          <p:nvPr>
            <p:ph type="subTitle" idx="4"/>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Roboto"/>
                <a:ea typeface="Roboto"/>
                <a:cs typeface="Roboto"/>
                <a:sym typeface="Roboto"/>
              </a:rPr>
              <a:t>Redo the HTML example from today’s class. </a:t>
            </a:r>
            <a:br>
              <a:rPr lang="en" sz="1000" b="0" i="0" u="none" strike="noStrike" cap="none">
                <a:solidFill>
                  <a:srgbClr val="000000"/>
                </a:solidFill>
                <a:latin typeface="Roboto"/>
                <a:ea typeface="Roboto"/>
                <a:cs typeface="Roboto"/>
                <a:sym typeface="Roboto"/>
              </a:rPr>
            </a:br>
            <a:r>
              <a:rPr lang="en" sz="1000" b="0" i="0" u="none" strike="noStrike" cap="none">
                <a:solidFill>
                  <a:srgbClr val="000000"/>
                </a:solidFill>
                <a:latin typeface="Roboto"/>
                <a:ea typeface="Roboto"/>
                <a:cs typeface="Roboto"/>
                <a:sym typeface="Roboto"/>
              </a:rPr>
              <a:t>(Watch the </a:t>
            </a:r>
            <a:r>
              <a:rPr lang="en" sz="1000" b="0" i="0" u="sng" strike="noStrike" cap="none">
                <a:solidFill>
                  <a:schemeClr val="hlink"/>
                </a:solidFill>
                <a:latin typeface="Roboto"/>
                <a:ea typeface="Roboto"/>
                <a:cs typeface="Roboto"/>
                <a:sym typeface="Roboto"/>
                <a:hlinkClick r:id="rId3"/>
              </a:rPr>
              <a:t>walkthrough video</a:t>
            </a:r>
            <a:r>
              <a:rPr lang="en" sz="1000" b="0" i="0" u="none" strike="noStrike" cap="none">
                <a:solidFill>
                  <a:srgbClr val="000000"/>
                </a:solidFill>
                <a:latin typeface="Roboto"/>
                <a:ea typeface="Roboto"/>
                <a:cs typeface="Roboto"/>
                <a:sym typeface="Roboto"/>
              </a:rPr>
              <a:t> if you feel a bit lost.)</a:t>
            </a:r>
            <a:endParaRPr sz="1000" b="0" i="0" u="none" strike="noStrike" cap="none">
              <a:solidFill>
                <a:srgbClr val="000000"/>
              </a:solidFill>
              <a:latin typeface="Roboto"/>
              <a:ea typeface="Roboto"/>
              <a:cs typeface="Roboto"/>
              <a:sym typeface="Roboto"/>
            </a:endParaRPr>
          </a:p>
        </p:txBody>
      </p:sp>
      <p:cxnSp>
        <p:nvCxnSpPr>
          <p:cNvPr id="941" name="Google Shape;941;p80"/>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3000">
                <a:latin typeface="Roboto Light"/>
                <a:ea typeface="Roboto Light"/>
                <a:cs typeface="Roboto Light"/>
                <a:sym typeface="Roboto Light"/>
              </a:rPr>
              <a:t>As instructors, we take your goals </a:t>
            </a:r>
            <a:r>
              <a:rPr lang="en" sz="3000" b="1" u="sng"/>
              <a:t>very, very seriously.</a:t>
            </a:r>
            <a:endParaRPr sz="3000" b="1" u="sng"/>
          </a:p>
          <a:p>
            <a:pPr marL="0" lvl="0" indent="0" algn="l" rtl="0">
              <a:lnSpc>
                <a:spcPct val="100000"/>
              </a:lnSpc>
              <a:spcBef>
                <a:spcPts val="0"/>
              </a:spcBef>
              <a:spcAft>
                <a:spcPts val="0"/>
              </a:spcAft>
              <a:buSzPts val="3000"/>
              <a:buNone/>
            </a:pPr>
            <a:endParaRPr sz="3000">
              <a:latin typeface="Roboto Light"/>
              <a:ea typeface="Roboto Light"/>
              <a:cs typeface="Roboto Light"/>
              <a:sym typeface="Roboto Light"/>
            </a:endParaRPr>
          </a:p>
        </p:txBody>
      </p:sp>
      <p:cxnSp>
        <p:nvCxnSpPr>
          <p:cNvPr id="283" name="Google Shape;283;p32"/>
          <p:cNvCxnSpPr/>
          <p:nvPr/>
        </p:nvCxnSpPr>
        <p:spPr>
          <a:xfrm rot="10800000" flipH="1">
            <a:off x="28325" y="6982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
        <p:nvSpPr>
          <p:cNvPr id="284" name="Google Shape;284;p32"/>
          <p:cNvSpPr txBox="1"/>
          <p:nvPr/>
        </p:nvSpPr>
        <p:spPr>
          <a:xfrm>
            <a:off x="575700" y="165750"/>
            <a:ext cx="41904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Your Goal   = Our Goal</a:t>
            </a:r>
            <a:endParaRPr sz="24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lnSpc>
                <a:spcPct val="100000"/>
              </a:lnSpc>
              <a:spcBef>
                <a:spcPts val="0"/>
              </a:spcBef>
              <a:spcAft>
                <a:spcPts val="0"/>
              </a:spcAft>
              <a:buSzPts val="2400"/>
              <a:buNone/>
            </a:pPr>
            <a:r>
              <a:rPr lang="en"/>
              <a:t>Support Team Promise</a:t>
            </a:r>
            <a:endParaRPr/>
          </a:p>
        </p:txBody>
      </p:sp>
      <p:sp>
        <p:nvSpPr>
          <p:cNvPr id="291" name="Google Shape;291;p33"/>
          <p:cNvSpPr txBox="1">
            <a:spLocks noGrp="1"/>
          </p:cNvSpPr>
          <p:nvPr>
            <p:ph type="subTitle" idx="1"/>
          </p:nvPr>
        </p:nvSpPr>
        <p:spPr>
          <a:xfrm>
            <a:off x="0" y="675975"/>
            <a:ext cx="9307200" cy="3648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0"/>
              </a:spcBef>
              <a:spcAft>
                <a:spcPts val="0"/>
              </a:spcAft>
              <a:buSzPts val="1600"/>
              <a:buNone/>
            </a:pPr>
            <a:r>
              <a:rPr lang="en" sz="1600"/>
              <a:t>If you’re willing to put in the time and take our advice, we’re here to help you 100% of the way. </a:t>
            </a:r>
            <a:endParaRPr sz="1600"/>
          </a:p>
        </p:txBody>
      </p:sp>
      <p:sp>
        <p:nvSpPr>
          <p:cNvPr id="292" name="Google Shape;292;p33"/>
          <p:cNvSpPr txBox="1">
            <a:spLocks noGrp="1"/>
          </p:cNvSpPr>
          <p:nvPr>
            <p:ph type="body" idx="3"/>
          </p:nvPr>
        </p:nvSpPr>
        <p:spPr>
          <a:xfrm>
            <a:off x="175" y="1250650"/>
            <a:ext cx="3185700" cy="3656100"/>
          </a:xfrm>
          <a:prstGeom prst="rect">
            <a:avLst/>
          </a:prstGeom>
          <a:noFill/>
          <a:ln>
            <a:noFill/>
          </a:ln>
        </p:spPr>
        <p:txBody>
          <a:bodyPr spcFirstLastPara="1" wrap="square" lIns="457200" tIns="0" rIns="457200" bIns="9144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a:t>This goes for everyone working on this program:</a:t>
            </a:r>
            <a:endParaRPr sz="1600"/>
          </a:p>
          <a:p>
            <a:pPr marL="320040" lvl="0" indent="-193040" algn="l" rtl="0">
              <a:lnSpc>
                <a:spcPct val="100000"/>
              </a:lnSpc>
              <a:spcBef>
                <a:spcPts val="800"/>
              </a:spcBef>
              <a:spcAft>
                <a:spcPts val="0"/>
              </a:spcAft>
              <a:buSzPts val="1600"/>
              <a:buChar char="●"/>
            </a:pPr>
            <a:r>
              <a:rPr lang="en" sz="1600"/>
              <a:t>Instructors</a:t>
            </a:r>
            <a:endParaRPr sz="1600"/>
          </a:p>
          <a:p>
            <a:pPr marL="320040" lvl="0" indent="-193040" algn="l" rtl="0">
              <a:lnSpc>
                <a:spcPct val="100000"/>
              </a:lnSpc>
              <a:spcBef>
                <a:spcPts val="1000"/>
              </a:spcBef>
              <a:spcAft>
                <a:spcPts val="0"/>
              </a:spcAft>
              <a:buSzPts val="1600"/>
              <a:buChar char="●"/>
            </a:pPr>
            <a:r>
              <a:rPr lang="en" sz="1600"/>
              <a:t>TAs </a:t>
            </a:r>
            <a:endParaRPr sz="1600"/>
          </a:p>
          <a:p>
            <a:pPr marL="320040" lvl="0" indent="-193040" algn="l" rtl="0">
              <a:lnSpc>
                <a:spcPct val="100000"/>
              </a:lnSpc>
              <a:spcBef>
                <a:spcPts val="1000"/>
              </a:spcBef>
              <a:spcAft>
                <a:spcPts val="0"/>
              </a:spcAft>
              <a:buSzPts val="1600"/>
              <a:buChar char="●"/>
            </a:pPr>
            <a:r>
              <a:rPr lang="en" sz="1600"/>
              <a:t>Student Success Team</a:t>
            </a:r>
            <a:endParaRPr sz="1600"/>
          </a:p>
          <a:p>
            <a:pPr marL="320040" lvl="0" indent="-193040" algn="l" rtl="0">
              <a:lnSpc>
                <a:spcPct val="100000"/>
              </a:lnSpc>
              <a:spcBef>
                <a:spcPts val="1000"/>
              </a:spcBef>
              <a:spcAft>
                <a:spcPts val="0"/>
              </a:spcAft>
              <a:buSzPts val="1600"/>
              <a:buChar char="●"/>
            </a:pPr>
            <a:r>
              <a:rPr lang="en" sz="1600"/>
              <a:t>Career coaches</a:t>
            </a:r>
            <a:endParaRPr sz="1600"/>
          </a:p>
          <a:p>
            <a:pPr marL="320040" lvl="0" indent="-193040" algn="l" rtl="0">
              <a:lnSpc>
                <a:spcPct val="100000"/>
              </a:lnSpc>
              <a:spcBef>
                <a:spcPts val="1000"/>
              </a:spcBef>
              <a:spcAft>
                <a:spcPts val="1000"/>
              </a:spcAft>
              <a:buSzPts val="1600"/>
              <a:buChar char="●"/>
            </a:pPr>
            <a:r>
              <a:rPr lang="en" sz="1600"/>
              <a:t>Everyone else!</a:t>
            </a:r>
            <a:endParaRPr sz="1600"/>
          </a:p>
        </p:txBody>
      </p:sp>
      <p:pic>
        <p:nvPicPr>
          <p:cNvPr id="293" name="Google Shape;293;p33"/>
          <p:cNvPicPr preferRelativeResize="0"/>
          <p:nvPr/>
        </p:nvPicPr>
        <p:blipFill rotWithShape="1">
          <a:blip r:embed="rId3">
            <a:alphaModFix/>
          </a:blip>
          <a:srcRect/>
          <a:stretch/>
        </p:blipFill>
        <p:spPr>
          <a:xfrm>
            <a:off x="2900966" y="1250650"/>
            <a:ext cx="5922658" cy="3331500"/>
          </a:xfrm>
          <a:prstGeom prst="rect">
            <a:avLst/>
          </a:prstGeom>
          <a:noFill/>
          <a:ln>
            <a:noFill/>
          </a:ln>
        </p:spPr>
      </p:pic>
      <p:cxnSp>
        <p:nvCxnSpPr>
          <p:cNvPr id="294" name="Google Shape;294;p33"/>
          <p:cNvCxnSpPr/>
          <p:nvPr/>
        </p:nvCxnSpPr>
        <p:spPr>
          <a:xfrm rot="10800000" flipH="1">
            <a:off x="28325" y="6220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3000" b="1"/>
          </a:p>
          <a:p>
            <a:pPr marL="0" lvl="0" indent="0" algn="l" rtl="0">
              <a:lnSpc>
                <a:spcPct val="100000"/>
              </a:lnSpc>
              <a:spcBef>
                <a:spcPts val="0"/>
              </a:spcBef>
              <a:spcAft>
                <a:spcPts val="0"/>
              </a:spcAft>
              <a:buClr>
                <a:schemeClr val="dk1"/>
              </a:buClr>
              <a:buSzPts val="1100"/>
              <a:buFont typeface="Arial"/>
              <a:buNone/>
            </a:pPr>
            <a:r>
              <a:rPr lang="en" sz="3000" b="1"/>
              <a:t>Nothing good comes easily.</a:t>
            </a:r>
            <a:endParaRPr sz="3000" b="1"/>
          </a:p>
          <a:p>
            <a:pPr marL="0" lvl="0" indent="0" algn="l" rtl="0">
              <a:lnSpc>
                <a:spcPct val="100000"/>
              </a:lnSpc>
              <a:spcBef>
                <a:spcPts val="0"/>
              </a:spcBef>
              <a:spcAft>
                <a:spcPts val="0"/>
              </a:spcAft>
              <a:buSzPts val="3600"/>
              <a:buNone/>
            </a:pPr>
            <a:endParaRPr>
              <a:latin typeface="Roboto Light"/>
              <a:ea typeface="Roboto Light"/>
              <a:cs typeface="Roboto Light"/>
              <a:sym typeface="Roboto Light"/>
            </a:endParaRPr>
          </a:p>
        </p:txBody>
      </p:sp>
      <p:cxnSp>
        <p:nvCxnSpPr>
          <p:cNvPr id="301" name="Google Shape;301;p34"/>
          <p:cNvCxnSpPr/>
          <p:nvPr/>
        </p:nvCxnSpPr>
        <p:spPr>
          <a:xfrm rot="10800000" flipH="1">
            <a:off x="28325" y="698225"/>
            <a:ext cx="9069600" cy="9600"/>
          </a:xfrm>
          <a:prstGeom prst="straightConnector1">
            <a:avLst/>
          </a:prstGeom>
          <a:noFill/>
          <a:ln w="38100" cap="flat" cmpd="sng">
            <a:solidFill>
              <a:srgbClr val="000000"/>
            </a:solidFill>
            <a:prstDash val="solid"/>
            <a:round/>
            <a:headEnd type="none" w="med" len="med"/>
            <a:tailEnd type="none" w="med" len="med"/>
          </a:ln>
          <a:effectLst>
            <a:reflection stA="91000" endPos="35000" dist="38100" dir="5400000" fadeDir="5400012" sy="-100000" algn="bl" rotWithShape="0"/>
          </a:effectLst>
        </p:spPr>
      </p:cxnSp>
      <p:sp>
        <p:nvSpPr>
          <p:cNvPr id="302" name="Google Shape;302;p34"/>
          <p:cNvSpPr txBox="1"/>
          <p:nvPr/>
        </p:nvSpPr>
        <p:spPr>
          <a:xfrm>
            <a:off x="575700" y="165750"/>
            <a:ext cx="41904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But Remember...</a:t>
            </a:r>
            <a:endParaRPr sz="24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Our Keys to Success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1652</TotalTime>
  <Words>2554</Words>
  <Application>Microsoft Macintosh PowerPoint</Application>
  <PresentationFormat>On-screen Show (16:9)</PresentationFormat>
  <Paragraphs>455</Paragraphs>
  <Slides>53</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Roboto</vt:lpstr>
      <vt:lpstr>Calibri</vt:lpstr>
      <vt:lpstr>Arial</vt:lpstr>
      <vt:lpstr>Roboto Medium</vt:lpstr>
      <vt:lpstr>Roboto Light</vt:lpstr>
      <vt:lpstr>Roboto Thin</vt:lpstr>
      <vt:lpstr>Simple Light</vt:lpstr>
      <vt:lpstr>The Zen of Coding</vt:lpstr>
      <vt:lpstr>Learning Objectives</vt:lpstr>
      <vt:lpstr>The Path of Learning </vt:lpstr>
      <vt:lpstr>Your Goals</vt:lpstr>
      <vt:lpstr>Your Goals</vt:lpstr>
      <vt:lpstr>As instructors, we take your goals very, very seriously. </vt:lpstr>
      <vt:lpstr>Support Team Promise</vt:lpstr>
      <vt:lpstr> Nothing good comes easily. </vt:lpstr>
      <vt:lpstr>Our Keys to Success</vt:lpstr>
      <vt:lpstr>Don’t Be This Person:</vt:lpstr>
      <vt:lpstr>This Should Be You</vt:lpstr>
      <vt:lpstr> When it comes to web development…</vt:lpstr>
      <vt:lpstr>I know nothing.</vt:lpstr>
      <vt:lpstr>PowerPoint Presentation</vt:lpstr>
      <vt:lpstr>The Path of Learning </vt:lpstr>
      <vt:lpstr>Nothing comes easy. As students, you face three  HUGE obstacles.</vt:lpstr>
      <vt:lpstr>Obstacle #1: The Great Confusion</vt:lpstr>
      <vt:lpstr>Obstacle #2: The Great Doubt  </vt:lpstr>
      <vt:lpstr>Obstacle #3: The Great Distance</vt:lpstr>
      <vt:lpstr>Nothing Comes Easy</vt:lpstr>
      <vt:lpstr>Learning Can Be Frustrating</vt:lpstr>
      <vt:lpstr>Advice for the Journey</vt:lpstr>
      <vt:lpstr>Advice for the Journey </vt:lpstr>
      <vt:lpstr>Advice for the Journey</vt:lpstr>
      <vt:lpstr>And Remember...</vt:lpstr>
      <vt:lpstr>Course Structure </vt:lpstr>
      <vt:lpstr>Daily Schedule</vt:lpstr>
      <vt:lpstr>Daily Schedule</vt:lpstr>
      <vt:lpstr>Prework </vt:lpstr>
      <vt:lpstr>Software Checklist</vt:lpstr>
      <vt:lpstr>Accounts Checklist</vt:lpstr>
      <vt:lpstr>Self-Check</vt:lpstr>
      <vt:lpstr>The Modern Web</vt:lpstr>
      <vt:lpstr>What Exactly Is Full-Stack Development?</vt:lpstr>
      <vt:lpstr>The “Magic” of YouTube</vt:lpstr>
      <vt:lpstr>Full-Stack Development </vt:lpstr>
      <vt:lpstr>Full-Stack Development </vt:lpstr>
      <vt:lpstr>Full-Stack Development </vt:lpstr>
      <vt:lpstr>Let’s Get Crackin’! </vt:lpstr>
      <vt:lpstr>Intro to Console/Terminal</vt:lpstr>
      <vt:lpstr>Let’s Get Crackin’—Intro to Console</vt:lpstr>
      <vt:lpstr>Activity:  Console Commands</vt:lpstr>
      <vt:lpstr>Activity: Console Commands</vt:lpstr>
      <vt:lpstr>Activity: Console Commands</vt:lpstr>
      <vt:lpstr>Intro to Console: Discuss with Neighbors  </vt:lpstr>
      <vt:lpstr>Hello, HTML</vt:lpstr>
      <vt:lpstr>&lt;title&gt;Intro to HTML&lt;/title&gt;</vt:lpstr>
      <vt:lpstr>Activity:  Intro to HTML</vt:lpstr>
      <vt:lpstr> Activity: Intro to HTML</vt:lpstr>
      <vt:lpstr>YouTube Video Walkthrough</vt:lpstr>
      <vt:lpstr>&lt;title&gt;Intro to HTML&lt;/title&gt; </vt:lpstr>
      <vt:lpstr>Next Class</vt:lpstr>
      <vt:lpstr>Homework Activity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Zen of Coding</dc:title>
  <cp:lastModifiedBy>Nnadi chigbo, Onyinyechukwu</cp:lastModifiedBy>
  <cp:revision>2</cp:revision>
  <dcterms:modified xsi:type="dcterms:W3CDTF">2020-11-10T04:58:51Z</dcterms:modified>
</cp:coreProperties>
</file>